
<file path=[Content_Types].xml><?xml version="1.0" encoding="utf-8"?>
<Types xmlns="http://schemas.openxmlformats.org/package/2006/content-types">
  <Default Extension="jpg" ContentType="image/j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Default Extension="svg" ContentType="image/svg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notesSlides/notesSlide15.xml" ContentType="application/vnd.openxmlformats-officedocument.presentationml.notesSlide+xml"/>
  <Override PartName="/ppt/slides/slide15.xml" ContentType="application/vnd.openxmlformats-officedocument.presentationml.slide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9.xml" ContentType="application/vnd.openxmlformats-officedocument.presentationml.slide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4" r:id="rId22"/>
    <p:sldId id="273" r:id="rId21"/>
  </p:sldIdLst>
  <p:sldSz cx="12191695" cy="6858000"/>
  <p:notesSz cx="6858000" cy="12191695"/>
  <p:defaultTextStyle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>
        <p:guide pos="3840"/>
        <p:guide pos="2160" orient="horz"/>
      </p:guideLst>
    </p:cSldViewPr>
  </p:slide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tableStyles" Target="tableStyles.xml"/><Relationship Id="rId26" Type="http://schemas.openxmlformats.org/officeDocument/2006/relationships/viewProps" Target="viewProp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779214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4071036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3457521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022474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8979816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7145731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128229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13053923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2898385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801337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040496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7679936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65F7F37-EB7E-1980-9D67-17C2ED80CBFD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515206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0055630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8487173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292133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9898991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546001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604738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5912352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3744231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784764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2698238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203942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658723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7120460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873256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542466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2822097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2533810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827929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2913089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2915814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379429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5474655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835133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618274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57349366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777314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520278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43543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5888507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203916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4584256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8066067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422671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4236401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0206575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051431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7087603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8907468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811263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9537132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9240870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ftr="0" hdr="0" sldNum="0"/>
  <p:txStyles>
    <p:titleStyle>
      <a:lvl1pPr algn="ctr" defTabSz="914400" rtl="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media1.sv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g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jpg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jpg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media2.sv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Relationship Id="rId13" Type="http://schemas.openxmlformats.org/officeDocument/2006/relationships/image" Target="../media/image34.png"/><Relationship Id="rId14" Type="http://schemas.openxmlformats.org/officeDocument/2006/relationships/image" Target="../media/image35.png"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1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43893748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99627736" name="Shape 0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/>
        </p:spPr>
      </p:sp>
      <p:sp>
        <p:nvSpPr>
          <p:cNvPr id="1560906606" name="Shape 1"/>
          <p:cNvSpPr/>
          <p:nvPr/>
        </p:nvSpPr>
        <p:spPr bwMode="auto">
          <a:xfrm>
            <a:off x="0" y="0"/>
            <a:ext cx="12191695" cy="6858000"/>
          </a:xfrm>
          <a:prstGeom prst="rect">
            <a:avLst/>
          </a:prstGeom>
          <a:solidFill>
            <a:srgbClr val="0B1120">
              <a:alpha val="55000"/>
            </a:srgbClr>
          </a:solidFill>
          <a:ln/>
        </p:spPr>
      </p:sp>
      <p:sp>
        <p:nvSpPr>
          <p:cNvPr id="698296615" name="Text 2"/>
          <p:cNvSpPr/>
          <p:nvPr/>
        </p:nvSpPr>
        <p:spPr bwMode="auto">
          <a:xfrm>
            <a:off x="731520" y="822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600" b="1" spc="4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AI | EXECUTIVE SUMMIT</a:t>
            </a:r>
            <a:endParaRPr lang="en-US" sz="1600"/>
          </a:p>
        </p:txBody>
      </p:sp>
      <p:sp>
        <p:nvSpPr>
          <p:cNvPr id="369534181" name="Text 3"/>
          <p:cNvSpPr/>
          <p:nvPr/>
        </p:nvSpPr>
        <p:spPr bwMode="auto">
          <a:xfrm>
            <a:off x="685800" y="1280160"/>
            <a:ext cx="91440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76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Porto Alegre</a:t>
            </a:r>
            <a:r>
              <a:rPr lang="en-US" sz="7600" b="1">
                <a:solidFill>
                  <a:srgbClr val="E2683C"/>
                </a:solidFill>
                <a:latin typeface="Georgia"/>
                <a:ea typeface="Georgia"/>
                <a:cs typeface="Georgia"/>
              </a:rPr>
              <a:t xml:space="preserve"> ’26</a:t>
            </a:r>
            <a:endParaRPr lang="en-US" sz="7600"/>
          </a:p>
        </p:txBody>
      </p:sp>
      <p:sp>
        <p:nvSpPr>
          <p:cNvPr id="1475019530" name="Text 4"/>
          <p:cNvSpPr/>
          <p:nvPr/>
        </p:nvSpPr>
        <p:spPr bwMode="auto">
          <a:xfrm>
            <a:off x="731520" y="2743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26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Programação Oficial</a:t>
            </a:r>
            <a:endParaRPr lang="en-US" sz="2600"/>
          </a:p>
        </p:txBody>
      </p:sp>
      <p:sp>
        <p:nvSpPr>
          <p:cNvPr id="1142193462" name="Shape 5"/>
          <p:cNvSpPr/>
          <p:nvPr/>
        </p:nvSpPr>
        <p:spPr bwMode="auto">
          <a:xfrm>
            <a:off x="731520" y="3566160"/>
            <a:ext cx="45720" cy="1280160"/>
          </a:xfrm>
          <a:prstGeom prst="rect">
            <a:avLst/>
          </a:prstGeom>
          <a:solidFill>
            <a:srgbClr val="E0A64A"/>
          </a:solidFill>
          <a:ln/>
        </p:spPr>
      </p:sp>
      <p:sp>
        <p:nvSpPr>
          <p:cNvPr id="826104395" name="Text 6"/>
          <p:cNvSpPr/>
          <p:nvPr/>
        </p:nvSpPr>
        <p:spPr bwMode="auto">
          <a:xfrm>
            <a:off x="960120" y="35661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Q U A N D O</a:t>
            </a:r>
            <a:endParaRPr lang="en-US" sz="1200"/>
          </a:p>
        </p:txBody>
      </p:sp>
      <p:sp>
        <p:nvSpPr>
          <p:cNvPr id="496874835" name="Text 7"/>
          <p:cNvSpPr/>
          <p:nvPr/>
        </p:nvSpPr>
        <p:spPr bwMode="auto">
          <a:xfrm>
            <a:off x="960120" y="38404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3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24.09.2026</a:t>
            </a:r>
            <a:endParaRPr lang="en-US" sz="3000"/>
          </a:p>
        </p:txBody>
      </p:sp>
      <p:sp>
        <p:nvSpPr>
          <p:cNvPr id="1962967087" name="Text 8"/>
          <p:cNvSpPr/>
          <p:nvPr/>
        </p:nvSpPr>
        <p:spPr bwMode="auto">
          <a:xfrm>
            <a:off x="960120" y="438912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Quinta-feira · a partir das 12:30</a:t>
            </a:r>
            <a:endParaRPr lang="en-US" sz="1400"/>
          </a:p>
        </p:txBody>
      </p:sp>
      <p:sp>
        <p:nvSpPr>
          <p:cNvPr id="1125641346" name="Shape 9"/>
          <p:cNvSpPr/>
          <p:nvPr/>
        </p:nvSpPr>
        <p:spPr bwMode="auto">
          <a:xfrm>
            <a:off x="6309360" y="3566160"/>
            <a:ext cx="45720" cy="1280160"/>
          </a:xfrm>
          <a:prstGeom prst="rect">
            <a:avLst/>
          </a:prstGeom>
          <a:solidFill>
            <a:srgbClr val="E0A64A"/>
          </a:solidFill>
          <a:ln/>
        </p:spPr>
      </p:sp>
      <p:sp>
        <p:nvSpPr>
          <p:cNvPr id="1657305863" name="Text 10"/>
          <p:cNvSpPr/>
          <p:nvPr/>
        </p:nvSpPr>
        <p:spPr bwMode="auto">
          <a:xfrm>
            <a:off x="6537960" y="35661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O N D E</a:t>
            </a:r>
            <a:endParaRPr lang="en-US" sz="1200"/>
          </a:p>
        </p:txBody>
      </p:sp>
      <p:sp>
        <p:nvSpPr>
          <p:cNvPr id="534827254" name="Text 11"/>
          <p:cNvSpPr/>
          <p:nvPr/>
        </p:nvSpPr>
        <p:spPr bwMode="auto">
          <a:xfrm>
            <a:off x="6537960" y="384048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3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SENGE-RS Sindicato dos Engenheiros</a:t>
            </a:r>
            <a:endParaRPr lang="en-US" sz="3000"/>
          </a:p>
        </p:txBody>
      </p:sp>
      <p:sp>
        <p:nvSpPr>
          <p:cNvPr id="1464996407" name="Text 12"/>
          <p:cNvSpPr/>
          <p:nvPr/>
        </p:nvSpPr>
        <p:spPr bwMode="auto">
          <a:xfrm>
            <a:off x="6537960" y="438912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Av. Érico Veríssimo, 960 — Menino Deus · Porto Alegre · RS</a:t>
            </a:r>
            <a:endParaRPr lang="en-US" sz="1400"/>
          </a:p>
        </p:txBody>
      </p:sp>
      <p:sp>
        <p:nvSpPr>
          <p:cNvPr id="1143295777" name="Text 13"/>
          <p:cNvSpPr/>
          <p:nvPr/>
        </p:nvSpPr>
        <p:spPr bwMode="auto">
          <a:xfrm>
            <a:off x="731520" y="58521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aiexecutivesummit.com/porto-alegre</a:t>
            </a:r>
            <a:endParaRPr lang="en-US" sz="15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2">
    <p:bg>
      <p:bgPr shadeToTitle="0">
        <a:solidFill>
          <a:srgbClr val="121A2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8697593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999623177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01</a:t>
            </a:r>
            <a:endParaRPr lang="en-US" sz="1100"/>
          </a:p>
        </p:txBody>
      </p:sp>
      <p:sp>
        <p:nvSpPr>
          <p:cNvPr id="639663238" name="Text 2"/>
          <p:cNvSpPr/>
          <p:nvPr/>
        </p:nvSpPr>
        <p:spPr bwMode="auto">
          <a:xfrm>
            <a:off x="73152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2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AI EXECUTIVE SUMMIT · PORTO ALEGRE ’26</a:t>
            </a:r>
            <a:endParaRPr lang="en-US" sz="1200"/>
          </a:p>
        </p:txBody>
      </p:sp>
      <p:sp>
        <p:nvSpPr>
          <p:cNvPr id="575692765" name="Text 3"/>
          <p:cNvSpPr/>
          <p:nvPr/>
        </p:nvSpPr>
        <p:spPr bwMode="auto">
          <a:xfrm>
            <a:off x="731520" y="6858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Patrocinadores &amp; Apoiadores</a:t>
            </a:r>
            <a:endParaRPr lang="en-US" sz="3400"/>
          </a:p>
        </p:txBody>
      </p:sp>
      <p:sp>
        <p:nvSpPr>
          <p:cNvPr id="1916015136" name="Text 4"/>
          <p:cNvSpPr/>
          <p:nvPr/>
        </p:nvSpPr>
        <p:spPr bwMode="auto">
          <a:xfrm>
            <a:off x="731520" y="1417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PATROCÍNIO OURO · Marcas que lideram.</a:t>
            </a:r>
            <a:endParaRPr lang="en-US" sz="1300"/>
          </a:p>
        </p:txBody>
      </p:sp>
      <p:sp>
        <p:nvSpPr>
          <p:cNvPr id="1476647513" name="Shape 5"/>
          <p:cNvSpPr/>
          <p:nvPr/>
        </p:nvSpPr>
        <p:spPr bwMode="auto">
          <a:xfrm>
            <a:off x="804672" y="1737360"/>
            <a:ext cx="25358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82418424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987552" y="2050847"/>
            <a:ext cx="2170100" cy="516025"/>
          </a:xfrm>
          <a:prstGeom prst="rect">
            <a:avLst/>
          </a:prstGeom>
        </p:spPr>
      </p:pic>
      <p:sp>
        <p:nvSpPr>
          <p:cNvPr id="814169426" name="Shape 6"/>
          <p:cNvSpPr/>
          <p:nvPr/>
        </p:nvSpPr>
        <p:spPr bwMode="auto">
          <a:xfrm>
            <a:off x="3486836" y="1737360"/>
            <a:ext cx="25358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422403678" name="Image 1" descr="preencoded.png"/>
          <p:cNvPicPr>
            <a:picLocks noChangeAspect="1"/>
          </p:cNvPicPr>
          <p:nvPr/>
        </p:nvPicPr>
        <p:blipFill rotWithShape="1">
          <a:blip r:embed="rId4"/>
          <a:srcRect l="0" t="0" r="0" b="0"/>
          <a:stretch/>
        </p:blipFill>
        <p:spPr bwMode="auto">
          <a:xfrm>
            <a:off x="3914341" y="1847088"/>
            <a:ext cx="1680850" cy="923544"/>
          </a:xfrm>
          <a:prstGeom prst="rect">
            <a:avLst/>
          </a:prstGeom>
        </p:spPr>
      </p:pic>
      <p:sp>
        <p:nvSpPr>
          <p:cNvPr id="1859669722" name="Shape 7"/>
          <p:cNvSpPr/>
          <p:nvPr/>
        </p:nvSpPr>
        <p:spPr bwMode="auto">
          <a:xfrm>
            <a:off x="6169000" y="1737360"/>
            <a:ext cx="25358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083858937" name="Image 2" descr="preencoded.png"/>
          <p:cNvPicPr>
            <a:picLocks noChangeAspect="1"/>
          </p:cNvPicPr>
          <p:nvPr/>
        </p:nvPicPr>
        <p:blipFill rotWithShape="1">
          <a:blip r:embed="rId5"/>
          <a:srcRect l="0" t="0" r="0" b="0"/>
          <a:stretch/>
        </p:blipFill>
        <p:spPr bwMode="auto">
          <a:xfrm>
            <a:off x="6351880" y="2135737"/>
            <a:ext cx="2170100" cy="346246"/>
          </a:xfrm>
          <a:prstGeom prst="rect">
            <a:avLst/>
          </a:prstGeom>
        </p:spPr>
      </p:pic>
      <p:sp>
        <p:nvSpPr>
          <p:cNvPr id="308457648" name="Shape 8"/>
          <p:cNvSpPr/>
          <p:nvPr/>
        </p:nvSpPr>
        <p:spPr bwMode="auto">
          <a:xfrm>
            <a:off x="8851163" y="1737360"/>
            <a:ext cx="25358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37592524" name="Image 3" descr="preencoded.png"/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/>
        </p:blipFill>
        <p:spPr bwMode="auto">
          <a:xfrm>
            <a:off x="9034043" y="2141929"/>
            <a:ext cx="2170100" cy="333862"/>
          </a:xfrm>
          <a:prstGeom prst="rect">
            <a:avLst/>
          </a:prstGeom>
        </p:spPr>
      </p:pic>
      <p:sp>
        <p:nvSpPr>
          <p:cNvPr id="1713936636" name="Text 9"/>
          <p:cNvSpPr/>
          <p:nvPr/>
        </p:nvSpPr>
        <p:spPr bwMode="auto">
          <a:xfrm>
            <a:off x="731520" y="30632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PATROCÍNIO BRONZE · Marcas que impulsionam.</a:t>
            </a:r>
            <a:endParaRPr lang="en-US" sz="1300"/>
          </a:p>
        </p:txBody>
      </p:sp>
      <p:sp>
        <p:nvSpPr>
          <p:cNvPr id="732738351" name="Shape 10"/>
          <p:cNvSpPr/>
          <p:nvPr/>
        </p:nvSpPr>
        <p:spPr bwMode="auto">
          <a:xfrm>
            <a:off x="804672" y="3383280"/>
            <a:ext cx="287121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74138036" name="Image 4" descr="preencoded.png"/>
          <p:cNvPicPr>
            <a:picLocks noChangeAspect="1"/>
          </p:cNvPicPr>
          <p:nvPr/>
        </p:nvPicPr>
        <p:blipFill rotWithShape="1">
          <a:blip r:embed="rId8"/>
          <a:srcRect l="0" t="0" r="0" b="0"/>
          <a:stretch/>
        </p:blipFill>
        <p:spPr bwMode="auto">
          <a:xfrm>
            <a:off x="1615223" y="3493008"/>
            <a:ext cx="1250113" cy="786384"/>
          </a:xfrm>
          <a:prstGeom prst="rect">
            <a:avLst/>
          </a:prstGeom>
        </p:spPr>
      </p:pic>
      <p:sp>
        <p:nvSpPr>
          <p:cNvPr id="309018522" name="Shape 11"/>
          <p:cNvSpPr/>
          <p:nvPr/>
        </p:nvSpPr>
        <p:spPr bwMode="auto">
          <a:xfrm>
            <a:off x="3822192" y="3383280"/>
            <a:ext cx="287121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272244910" name="Image 5" descr="preencoded.png"/>
          <p:cNvPicPr>
            <a:picLocks noChangeAspect="1"/>
          </p:cNvPicPr>
          <p:nvPr/>
        </p:nvPicPr>
        <p:blipFill rotWithShape="1">
          <a:blip r:embed="rId9"/>
          <a:srcRect l="0" t="0" r="0" b="0"/>
          <a:stretch/>
        </p:blipFill>
        <p:spPr bwMode="auto">
          <a:xfrm>
            <a:off x="4005072" y="3621735"/>
            <a:ext cx="2505456" cy="528930"/>
          </a:xfrm>
          <a:prstGeom prst="rect">
            <a:avLst/>
          </a:prstGeom>
        </p:spPr>
      </p:pic>
      <p:sp>
        <p:nvSpPr>
          <p:cNvPr id="620542393" name="Text 12"/>
          <p:cNvSpPr/>
          <p:nvPr/>
        </p:nvSpPr>
        <p:spPr bwMode="auto">
          <a:xfrm>
            <a:off x="73152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APOIO · Parceiros do encontro.</a:t>
            </a:r>
            <a:endParaRPr lang="en-US" sz="1300"/>
          </a:p>
        </p:txBody>
      </p:sp>
      <p:sp>
        <p:nvSpPr>
          <p:cNvPr id="479573094" name="Shape 13"/>
          <p:cNvSpPr/>
          <p:nvPr/>
        </p:nvSpPr>
        <p:spPr bwMode="auto">
          <a:xfrm>
            <a:off x="804672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803708797" name="Image 6" descr="preencoded.png"/>
          <p:cNvPicPr>
            <a:picLocks noChangeAspect="1"/>
          </p:cNvPicPr>
          <p:nvPr/>
        </p:nvPicPr>
        <p:blipFill rotWithShape="1">
          <a:blip r:embed="rId10"/>
          <a:srcRect l="0" t="0" r="0" b="0"/>
          <a:stretch/>
        </p:blipFill>
        <p:spPr bwMode="auto">
          <a:xfrm>
            <a:off x="1413437" y="5001768"/>
            <a:ext cx="781897" cy="740664"/>
          </a:xfrm>
          <a:prstGeom prst="rect">
            <a:avLst/>
          </a:prstGeom>
        </p:spPr>
      </p:pic>
      <p:sp>
        <p:nvSpPr>
          <p:cNvPr id="1389428682" name="Shape 14"/>
          <p:cNvSpPr/>
          <p:nvPr/>
        </p:nvSpPr>
        <p:spPr bwMode="auto">
          <a:xfrm>
            <a:off x="2950403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76342914" name="Image 7" descr="preencoded.png"/>
          <p:cNvPicPr>
            <a:picLocks noChangeAspect="1"/>
          </p:cNvPicPr>
          <p:nvPr/>
        </p:nvPicPr>
        <p:blipFill rotWithShape="1">
          <a:blip r:embed="rId11"/>
          <a:srcRect l="0" t="0" r="0" b="0"/>
          <a:stretch/>
        </p:blipFill>
        <p:spPr bwMode="auto">
          <a:xfrm>
            <a:off x="3133283" y="5025564"/>
            <a:ext cx="1633667" cy="693071"/>
          </a:xfrm>
          <a:prstGeom prst="rect">
            <a:avLst/>
          </a:prstGeom>
        </p:spPr>
      </p:pic>
      <p:sp>
        <p:nvSpPr>
          <p:cNvPr id="97204797" name="Shape 15"/>
          <p:cNvSpPr/>
          <p:nvPr/>
        </p:nvSpPr>
        <p:spPr bwMode="auto">
          <a:xfrm>
            <a:off x="5096134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347496476" name="Image 8" descr="preencoded.png"/>
          <p:cNvPicPr>
            <a:picLocks noChangeAspect="1"/>
          </p:cNvPicPr>
          <p:nvPr/>
        </p:nvPicPr>
        <p:blipFill rotWithShape="1">
          <a:blip r:embed="rId12"/>
          <a:srcRect l="0" t="0" r="0" b="0"/>
          <a:stretch/>
        </p:blipFill>
        <p:spPr bwMode="auto">
          <a:xfrm>
            <a:off x="5279014" y="5137996"/>
            <a:ext cx="1633667" cy="468207"/>
          </a:xfrm>
          <a:prstGeom prst="rect">
            <a:avLst/>
          </a:prstGeom>
        </p:spPr>
      </p:pic>
      <p:sp>
        <p:nvSpPr>
          <p:cNvPr id="1497262287" name="Shape 16"/>
          <p:cNvSpPr/>
          <p:nvPr/>
        </p:nvSpPr>
        <p:spPr bwMode="auto">
          <a:xfrm>
            <a:off x="7241865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103946377" name="Image 9" descr="preencoded.png"/>
          <p:cNvPicPr>
            <a:picLocks noChangeAspect="1"/>
          </p:cNvPicPr>
          <p:nvPr/>
        </p:nvPicPr>
        <p:blipFill rotWithShape="1">
          <a:blip r:embed="rId13"/>
          <a:srcRect l="0" t="0" r="0" b="0"/>
          <a:stretch/>
        </p:blipFill>
        <p:spPr bwMode="auto">
          <a:xfrm>
            <a:off x="7424745" y="5181082"/>
            <a:ext cx="1633667" cy="382033"/>
          </a:xfrm>
          <a:prstGeom prst="rect">
            <a:avLst/>
          </a:prstGeom>
        </p:spPr>
      </p:pic>
      <p:sp>
        <p:nvSpPr>
          <p:cNvPr id="167647753" name="Shape 17"/>
          <p:cNvSpPr/>
          <p:nvPr/>
        </p:nvSpPr>
        <p:spPr bwMode="auto">
          <a:xfrm>
            <a:off x="9387596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673151806" name="Image 10" descr="preencoded.png"/>
          <p:cNvPicPr>
            <a:picLocks noChangeAspect="1"/>
          </p:cNvPicPr>
          <p:nvPr/>
        </p:nvPicPr>
        <p:blipFill rotWithShape="1">
          <a:blip r:embed="rId14"/>
          <a:srcRect l="0" t="0" r="0" b="0"/>
          <a:stretch/>
        </p:blipFill>
        <p:spPr bwMode="auto">
          <a:xfrm>
            <a:off x="9570476" y="5016044"/>
            <a:ext cx="1633667" cy="712111"/>
          </a:xfrm>
          <a:prstGeom prst="rect">
            <a:avLst/>
          </a:prstGeom>
        </p:spPr>
      </p:pic>
      <p:sp>
        <p:nvSpPr>
          <p:cNvPr id="1139173104" name="Text 18"/>
          <p:cNvSpPr/>
          <p:nvPr/>
        </p:nvSpPr>
        <p:spPr bwMode="auto">
          <a:xfrm>
            <a:off x="7436815" y="45720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REALIZAÇÃO · aiexecutivesummit.com/porto-alegre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3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0892201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3006175" y="400159"/>
            <a:ext cx="6118511" cy="61185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3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2758494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1708880338" name="Text 1"/>
          <p:cNvSpPr/>
          <p:nvPr/>
        </p:nvSpPr>
        <p:spPr bwMode="auto">
          <a:xfrm>
            <a:off x="11094414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02</a:t>
            </a:r>
            <a:endParaRPr lang="en-US" sz="1100"/>
          </a:p>
        </p:txBody>
      </p:sp>
      <p:sp>
        <p:nvSpPr>
          <p:cNvPr id="1595534478" name="Text 2"/>
          <p:cNvSpPr/>
          <p:nvPr/>
        </p:nvSpPr>
        <p:spPr bwMode="auto">
          <a:xfrm>
            <a:off x="73152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 R O G R A M A Ç Ã O</a:t>
            </a:r>
            <a:endParaRPr lang="en-US" sz="1200"/>
          </a:p>
        </p:txBody>
      </p:sp>
      <p:sp>
        <p:nvSpPr>
          <p:cNvPr id="749077246" name="Text 3"/>
          <p:cNvSpPr/>
          <p:nvPr/>
        </p:nvSpPr>
        <p:spPr bwMode="auto">
          <a:xfrm>
            <a:off x="731520" y="64008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32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Visão geral do dia</a:t>
            </a:r>
            <a:endParaRPr lang="en-US" sz="3200"/>
          </a:p>
        </p:txBody>
      </p:sp>
      <p:sp>
        <p:nvSpPr>
          <p:cNvPr id="330346311" name="Text 4"/>
          <p:cNvSpPr/>
          <p:nvPr/>
        </p:nvSpPr>
        <p:spPr bwMode="auto">
          <a:xfrm>
            <a:off x="731520" y="1325880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12:30</a:t>
            </a:r>
            <a:endParaRPr lang="en-US" sz="1400"/>
          </a:p>
        </p:txBody>
      </p:sp>
      <p:sp>
        <p:nvSpPr>
          <p:cNvPr id="1208075006" name="Text 5"/>
          <p:cNvSpPr/>
          <p:nvPr/>
        </p:nvSpPr>
        <p:spPr bwMode="auto">
          <a:xfrm>
            <a:off x="2514599" y="1325880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Credenciamento</a:t>
            </a:r>
            <a:endParaRPr lang="en-US" sz="1400"/>
          </a:p>
        </p:txBody>
      </p:sp>
      <p:sp>
        <p:nvSpPr>
          <p:cNvPr id="1815090638" name="Text 6"/>
          <p:cNvSpPr/>
          <p:nvPr/>
        </p:nvSpPr>
        <p:spPr bwMode="auto">
          <a:xfrm>
            <a:off x="7726680" y="1325880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Recepção e credenciamento dos participantes.</a:t>
            </a:r>
            <a:endParaRPr lang="en-US" sz="1200"/>
          </a:p>
        </p:txBody>
      </p:sp>
      <p:sp>
        <p:nvSpPr>
          <p:cNvPr id="1259937192" name="Shape 7"/>
          <p:cNvSpPr/>
          <p:nvPr/>
        </p:nvSpPr>
        <p:spPr bwMode="auto">
          <a:xfrm>
            <a:off x="731520" y="1755648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  <p:sp>
        <p:nvSpPr>
          <p:cNvPr id="10254116" name="Text 8"/>
          <p:cNvSpPr/>
          <p:nvPr/>
        </p:nvSpPr>
        <p:spPr bwMode="auto">
          <a:xfrm>
            <a:off x="731520" y="1810512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13:15 – 13:50</a:t>
            </a:r>
            <a:endParaRPr lang="en-US" sz="1400"/>
          </a:p>
        </p:txBody>
      </p:sp>
      <p:sp>
        <p:nvSpPr>
          <p:cNvPr id="552983913" name="Text 9"/>
          <p:cNvSpPr/>
          <p:nvPr/>
        </p:nvSpPr>
        <p:spPr bwMode="auto">
          <a:xfrm>
            <a:off x="2514599" y="1810512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Abertura</a:t>
            </a:r>
            <a:endParaRPr lang="en-US" sz="1400"/>
          </a:p>
        </p:txBody>
      </p:sp>
      <p:sp>
        <p:nvSpPr>
          <p:cNvPr id="882454754" name="Text 10"/>
          <p:cNvSpPr/>
          <p:nvPr/>
        </p:nvSpPr>
        <p:spPr bwMode="auto">
          <a:xfrm>
            <a:off x="7726680" y="1810512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Boas-vindas e apresentação do evento.</a:t>
            </a:r>
            <a:endParaRPr lang="en-US" sz="1200"/>
          </a:p>
        </p:txBody>
      </p:sp>
      <p:sp>
        <p:nvSpPr>
          <p:cNvPr id="1635312237" name="Shape 11"/>
          <p:cNvSpPr/>
          <p:nvPr/>
        </p:nvSpPr>
        <p:spPr bwMode="auto">
          <a:xfrm>
            <a:off x="731520" y="2240280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  <p:sp>
        <p:nvSpPr>
          <p:cNvPr id="73316557" name="Text 12"/>
          <p:cNvSpPr/>
          <p:nvPr/>
        </p:nvSpPr>
        <p:spPr bwMode="auto">
          <a:xfrm>
            <a:off x="731520" y="2295144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13:50 – 14:15</a:t>
            </a:r>
            <a:endParaRPr lang="en-US" sz="1400"/>
          </a:p>
        </p:txBody>
      </p:sp>
      <p:sp>
        <p:nvSpPr>
          <p:cNvPr id="600859125" name="Text 13"/>
          <p:cNvSpPr/>
          <p:nvPr/>
        </p:nvSpPr>
        <p:spPr bwMode="auto">
          <a:xfrm>
            <a:off x="2514599" y="2295144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Palestra Técnica 14</a:t>
            </a:r>
            <a:endParaRPr lang="en-US" sz="1400"/>
          </a:p>
        </p:txBody>
      </p:sp>
      <p:sp>
        <p:nvSpPr>
          <p:cNvPr id="759926917" name="Text 14"/>
          <p:cNvSpPr/>
          <p:nvPr/>
        </p:nvSpPr>
        <p:spPr bwMode="auto">
          <a:xfrm>
            <a:off x="7726680" y="2295144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Auditório · Andrey Guedes Oliveira.</a:t>
            </a:r>
            <a:endParaRPr lang="en-US" sz="1200"/>
          </a:p>
        </p:txBody>
      </p:sp>
      <p:sp>
        <p:nvSpPr>
          <p:cNvPr id="1247726967" name="Shape 15"/>
          <p:cNvSpPr/>
          <p:nvPr/>
        </p:nvSpPr>
        <p:spPr bwMode="auto">
          <a:xfrm>
            <a:off x="731520" y="2724911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  <p:sp>
        <p:nvSpPr>
          <p:cNvPr id="1271630012" name="Text 16"/>
          <p:cNvSpPr/>
          <p:nvPr/>
        </p:nvSpPr>
        <p:spPr bwMode="auto">
          <a:xfrm>
            <a:off x="731520" y="2779775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14:15 – 15:15</a:t>
            </a:r>
            <a:endParaRPr lang="en-US" sz="1400"/>
          </a:p>
        </p:txBody>
      </p:sp>
      <p:sp>
        <p:nvSpPr>
          <p:cNvPr id="2062300938" name="Text 17"/>
          <p:cNvSpPr/>
          <p:nvPr/>
        </p:nvSpPr>
        <p:spPr bwMode="auto">
          <a:xfrm>
            <a:off x="2514599" y="2779775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Painel 1 — Casos reais de IA nas empresas</a:t>
            </a:r>
            <a:endParaRPr lang="en-US" sz="1400"/>
          </a:p>
        </p:txBody>
      </p:sp>
      <p:sp>
        <p:nvSpPr>
          <p:cNvPr id="1419749984" name="Text 18"/>
          <p:cNvSpPr/>
          <p:nvPr/>
        </p:nvSpPr>
        <p:spPr bwMode="auto">
          <a:xfrm>
            <a:off x="7726680" y="2779775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Auditório · quatro painelistas.</a:t>
            </a:r>
            <a:endParaRPr lang="en-US" sz="1200"/>
          </a:p>
        </p:txBody>
      </p:sp>
      <p:sp>
        <p:nvSpPr>
          <p:cNvPr id="292019000" name="Shape 19"/>
          <p:cNvSpPr/>
          <p:nvPr/>
        </p:nvSpPr>
        <p:spPr bwMode="auto">
          <a:xfrm>
            <a:off x="731520" y="3209544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  <p:sp>
        <p:nvSpPr>
          <p:cNvPr id="815780486" name="Text 20"/>
          <p:cNvSpPr/>
          <p:nvPr/>
        </p:nvSpPr>
        <p:spPr bwMode="auto">
          <a:xfrm>
            <a:off x="731520" y="3264408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15:15 – 15:45</a:t>
            </a:r>
            <a:endParaRPr lang="en-US" sz="1400"/>
          </a:p>
        </p:txBody>
      </p:sp>
      <p:sp>
        <p:nvSpPr>
          <p:cNvPr id="1228223272" name="Text 21"/>
          <p:cNvSpPr/>
          <p:nvPr/>
        </p:nvSpPr>
        <p:spPr bwMode="auto">
          <a:xfrm>
            <a:off x="2514599" y="3264408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Coffee Break com Networking</a:t>
            </a:r>
            <a:endParaRPr lang="en-US" sz="1400"/>
          </a:p>
        </p:txBody>
      </p:sp>
      <p:sp>
        <p:nvSpPr>
          <p:cNvPr id="1630921787" name="Text 22"/>
          <p:cNvSpPr/>
          <p:nvPr/>
        </p:nvSpPr>
        <p:spPr bwMode="auto">
          <a:xfrm>
            <a:off x="7726680" y="3264408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Pausa para networking e troca de experiências.</a:t>
            </a:r>
            <a:endParaRPr lang="en-US" sz="1200"/>
          </a:p>
        </p:txBody>
      </p:sp>
      <p:sp>
        <p:nvSpPr>
          <p:cNvPr id="657535985" name="Shape 23"/>
          <p:cNvSpPr/>
          <p:nvPr/>
        </p:nvSpPr>
        <p:spPr bwMode="auto">
          <a:xfrm>
            <a:off x="731520" y="3694176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  <p:sp>
        <p:nvSpPr>
          <p:cNvPr id="880908402" name="Text 24"/>
          <p:cNvSpPr/>
          <p:nvPr/>
        </p:nvSpPr>
        <p:spPr bwMode="auto">
          <a:xfrm>
            <a:off x="731520" y="3749040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15:45 – 16:10</a:t>
            </a:r>
            <a:endParaRPr lang="en-US" sz="1400"/>
          </a:p>
        </p:txBody>
      </p:sp>
      <p:sp>
        <p:nvSpPr>
          <p:cNvPr id="571649926" name="Text 25"/>
          <p:cNvSpPr/>
          <p:nvPr/>
        </p:nvSpPr>
        <p:spPr bwMode="auto">
          <a:xfrm>
            <a:off x="2514599" y="3749040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Palestra Técnica 15 — IA aplicada à eficiência operacional</a:t>
            </a:r>
            <a:endParaRPr lang="en-US" sz="1400"/>
          </a:p>
        </p:txBody>
      </p:sp>
      <p:sp>
        <p:nvSpPr>
          <p:cNvPr id="571525484" name="Text 26"/>
          <p:cNvSpPr/>
          <p:nvPr/>
        </p:nvSpPr>
        <p:spPr bwMode="auto">
          <a:xfrm>
            <a:off x="7726680" y="3749040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Auditório · Diego Tiemann.</a:t>
            </a:r>
            <a:endParaRPr lang="en-US" sz="1200"/>
          </a:p>
        </p:txBody>
      </p:sp>
      <p:sp>
        <p:nvSpPr>
          <p:cNvPr id="646543265" name="Shape 27"/>
          <p:cNvSpPr/>
          <p:nvPr/>
        </p:nvSpPr>
        <p:spPr bwMode="auto">
          <a:xfrm>
            <a:off x="731520" y="4178808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  <p:sp>
        <p:nvSpPr>
          <p:cNvPr id="1834845652" name="Text 28"/>
          <p:cNvSpPr/>
          <p:nvPr/>
        </p:nvSpPr>
        <p:spPr bwMode="auto">
          <a:xfrm>
            <a:off x="731520" y="4233672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16:10 – 17:10</a:t>
            </a:r>
            <a:endParaRPr lang="en-US" sz="1400"/>
          </a:p>
        </p:txBody>
      </p:sp>
      <p:sp>
        <p:nvSpPr>
          <p:cNvPr id="2136081867" name="Text 29"/>
          <p:cNvSpPr/>
          <p:nvPr/>
        </p:nvSpPr>
        <p:spPr bwMode="auto">
          <a:xfrm>
            <a:off x="2514599" y="4233672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Painel 2 — Casos reais de IA nas empresas</a:t>
            </a:r>
            <a:endParaRPr lang="en-US" sz="1400"/>
          </a:p>
        </p:txBody>
      </p:sp>
      <p:sp>
        <p:nvSpPr>
          <p:cNvPr id="1089943661" name="Text 30"/>
          <p:cNvSpPr/>
          <p:nvPr/>
        </p:nvSpPr>
        <p:spPr bwMode="auto">
          <a:xfrm>
            <a:off x="7726680" y="4233672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Auditório · quatro painelistas.</a:t>
            </a:r>
            <a:endParaRPr lang="en-US" sz="1200"/>
          </a:p>
        </p:txBody>
      </p:sp>
      <p:sp>
        <p:nvSpPr>
          <p:cNvPr id="866101460" name="Shape 31"/>
          <p:cNvSpPr/>
          <p:nvPr/>
        </p:nvSpPr>
        <p:spPr bwMode="auto">
          <a:xfrm>
            <a:off x="731520" y="4663440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  <p:sp>
        <p:nvSpPr>
          <p:cNvPr id="399304918" name="Text 32"/>
          <p:cNvSpPr/>
          <p:nvPr/>
        </p:nvSpPr>
        <p:spPr bwMode="auto">
          <a:xfrm>
            <a:off x="731520" y="4718304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17:10 – 18:00</a:t>
            </a:r>
            <a:endParaRPr lang="en-US" sz="1400"/>
          </a:p>
        </p:txBody>
      </p:sp>
      <p:sp>
        <p:nvSpPr>
          <p:cNvPr id="1473203779" name="Text 33"/>
          <p:cNvSpPr/>
          <p:nvPr/>
        </p:nvSpPr>
        <p:spPr bwMode="auto">
          <a:xfrm>
            <a:off x="2514599" y="4718304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Networking &amp; Encerramento</a:t>
            </a:r>
            <a:endParaRPr lang="en-US" sz="1400"/>
          </a:p>
        </p:txBody>
      </p:sp>
      <p:sp>
        <p:nvSpPr>
          <p:cNvPr id="56389128" name="Text 34"/>
          <p:cNvSpPr/>
          <p:nvPr/>
        </p:nvSpPr>
        <p:spPr bwMode="auto">
          <a:xfrm>
            <a:off x="7726680" y="4718304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Auditório · troca de contatos e encerramento.</a:t>
            </a:r>
            <a:endParaRPr lang="en-US" sz="1200"/>
          </a:p>
        </p:txBody>
      </p:sp>
      <p:sp>
        <p:nvSpPr>
          <p:cNvPr id="1907376158" name="Shape 35"/>
          <p:cNvSpPr/>
          <p:nvPr/>
        </p:nvSpPr>
        <p:spPr bwMode="auto">
          <a:xfrm>
            <a:off x="731520" y="5148072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  <p:sp>
        <p:nvSpPr>
          <p:cNvPr id="1998746134" name="Text 36"/>
          <p:cNvSpPr/>
          <p:nvPr/>
        </p:nvSpPr>
        <p:spPr bwMode="auto">
          <a:xfrm>
            <a:off x="731520" y="5202936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19:00 – 21:00</a:t>
            </a:r>
            <a:endParaRPr lang="en-US" sz="1400"/>
          </a:p>
        </p:txBody>
      </p:sp>
      <p:sp>
        <p:nvSpPr>
          <p:cNvPr id="1947105299" name="Text 37"/>
          <p:cNvSpPr/>
          <p:nvPr/>
        </p:nvSpPr>
        <p:spPr bwMode="auto">
          <a:xfrm>
            <a:off x="2514599" y="5202936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Happy Hour</a:t>
            </a:r>
            <a:endParaRPr lang="en-US" sz="1400"/>
          </a:p>
        </p:txBody>
      </p:sp>
      <p:sp>
        <p:nvSpPr>
          <p:cNvPr id="304603767" name="Text 38"/>
          <p:cNvSpPr/>
          <p:nvPr/>
        </p:nvSpPr>
        <p:spPr bwMode="auto">
          <a:xfrm>
            <a:off x="7726680" y="5202936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Confraternização após o evento.</a:t>
            </a:r>
            <a:endParaRPr lang="en-US" sz="1200"/>
          </a:p>
        </p:txBody>
      </p:sp>
      <p:sp>
        <p:nvSpPr>
          <p:cNvPr id="535249082" name="Shape 39"/>
          <p:cNvSpPr/>
          <p:nvPr/>
        </p:nvSpPr>
        <p:spPr bwMode="auto">
          <a:xfrm>
            <a:off x="731520" y="5632704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  <p:sp>
        <p:nvSpPr>
          <p:cNvPr id="1846985153" name="Text 40"/>
          <p:cNvSpPr/>
          <p:nvPr/>
        </p:nvSpPr>
        <p:spPr bwMode="auto">
          <a:xfrm>
            <a:off x="731520" y="5687568"/>
            <a:ext cx="1691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19:00 – 21:00</a:t>
            </a:r>
            <a:endParaRPr lang="en-US" sz="1400"/>
          </a:p>
        </p:txBody>
      </p:sp>
      <p:sp>
        <p:nvSpPr>
          <p:cNvPr id="560305108" name="Text 41"/>
          <p:cNvSpPr/>
          <p:nvPr/>
        </p:nvSpPr>
        <p:spPr bwMode="auto">
          <a:xfrm>
            <a:off x="2514599" y="5687568"/>
            <a:ext cx="51206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Happy Hour</a:t>
            </a:r>
            <a:endParaRPr lang="en-US" sz="1400"/>
          </a:p>
        </p:txBody>
      </p:sp>
      <p:sp>
        <p:nvSpPr>
          <p:cNvPr id="911303906" name="Text 42"/>
          <p:cNvSpPr/>
          <p:nvPr/>
        </p:nvSpPr>
        <p:spPr bwMode="auto">
          <a:xfrm>
            <a:off x="7726680" y="5687568"/>
            <a:ext cx="3749040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Rua General Caldwell, 958 · Menino Deus.</a:t>
            </a:r>
            <a:endParaRPr lang="en-US" sz="1200"/>
          </a:p>
        </p:txBody>
      </p:sp>
      <p:sp>
        <p:nvSpPr>
          <p:cNvPr id="513733838" name="Shape 43"/>
          <p:cNvSpPr/>
          <p:nvPr/>
        </p:nvSpPr>
        <p:spPr bwMode="auto">
          <a:xfrm>
            <a:off x="731520" y="6117336"/>
            <a:ext cx="10728654" cy="9144"/>
          </a:xfrm>
          <a:prstGeom prst="rect">
            <a:avLst/>
          </a:prstGeom>
          <a:solidFill>
            <a:srgbClr val="2A3450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4">
    <p:bg>
      <p:bgPr shadeToTitle="0">
        <a:solidFill>
          <a:srgbClr val="121A2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5898762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467276242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03</a:t>
            </a:r>
            <a:endParaRPr lang="en-US" sz="1100"/>
          </a:p>
        </p:txBody>
      </p:sp>
      <p:sp>
        <p:nvSpPr>
          <p:cNvPr id="1963740723" name="Text 2"/>
          <p:cNvSpPr/>
          <p:nvPr/>
        </p:nvSpPr>
        <p:spPr bwMode="auto">
          <a:xfrm>
            <a:off x="73152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B L O C O</a:t>
            </a:r>
            <a:endParaRPr lang="en-US" sz="1200"/>
          </a:p>
        </p:txBody>
      </p:sp>
      <p:sp>
        <p:nvSpPr>
          <p:cNvPr id="2092106935" name="Text 3"/>
          <p:cNvSpPr/>
          <p:nvPr/>
        </p:nvSpPr>
        <p:spPr bwMode="auto">
          <a:xfrm>
            <a:off x="731520" y="64008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32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Bloco 13:50 – 15:15</a:t>
            </a:r>
            <a:endParaRPr lang="en-US" sz="3200"/>
          </a:p>
        </p:txBody>
      </p:sp>
      <p:sp>
        <p:nvSpPr>
          <p:cNvPr id="322807156" name="Text 4"/>
          <p:cNvSpPr/>
          <p:nvPr/>
        </p:nvSpPr>
        <p:spPr bwMode="auto">
          <a:xfrm>
            <a:off x="731520" y="118872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Auditório · sessão única, sem sala paralela.</a:t>
            </a:r>
            <a:endParaRPr lang="en-US" sz="1400"/>
          </a:p>
        </p:txBody>
      </p:sp>
      <p:sp>
        <p:nvSpPr>
          <p:cNvPr id="1452630227" name="Shape 5"/>
          <p:cNvSpPr/>
          <p:nvPr/>
        </p:nvSpPr>
        <p:spPr bwMode="auto">
          <a:xfrm>
            <a:off x="731520" y="1737360"/>
            <a:ext cx="10728654" cy="868680"/>
          </a:xfrm>
          <a:prstGeom prst="rect">
            <a:avLst/>
          </a:prstGeom>
          <a:solidFill>
            <a:srgbClr val="1B2540"/>
          </a:solidFill>
          <a:ln w="12700">
            <a:solidFill>
              <a:srgbClr val="2A3450"/>
            </a:solidFill>
            <a:prstDash val="solid"/>
          </a:ln>
        </p:spPr>
      </p:sp>
      <p:sp>
        <p:nvSpPr>
          <p:cNvPr id="1443041596" name="Shape 6"/>
          <p:cNvSpPr/>
          <p:nvPr/>
        </p:nvSpPr>
        <p:spPr bwMode="auto">
          <a:xfrm>
            <a:off x="731520" y="1737360"/>
            <a:ext cx="54864" cy="868680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934956166" name="Text 7"/>
          <p:cNvSpPr/>
          <p:nvPr/>
        </p:nvSpPr>
        <p:spPr bwMode="auto">
          <a:xfrm>
            <a:off x="960120" y="182880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13:50 – 14:15</a:t>
            </a:r>
            <a:endParaRPr lang="en-US" sz="1300"/>
          </a:p>
        </p:txBody>
      </p:sp>
      <p:sp>
        <p:nvSpPr>
          <p:cNvPr id="429709476" name="Text 8"/>
          <p:cNvSpPr/>
          <p:nvPr/>
        </p:nvSpPr>
        <p:spPr bwMode="auto">
          <a:xfrm>
            <a:off x="960120" y="2121408"/>
            <a:ext cx="9875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Palestra Técnica 14 — Cibersegurança e IA · Andrey Guedes Oliveira (CEO — ESCS ESyner Cyber Security).</a:t>
            </a:r>
            <a:endParaRPr lang="en-US" sz="1500"/>
          </a:p>
        </p:txBody>
      </p:sp>
      <p:sp>
        <p:nvSpPr>
          <p:cNvPr id="38596648" name="Shape 9"/>
          <p:cNvSpPr/>
          <p:nvPr/>
        </p:nvSpPr>
        <p:spPr bwMode="auto">
          <a:xfrm>
            <a:off x="731520" y="2788920"/>
            <a:ext cx="10728654" cy="3246120"/>
          </a:xfrm>
          <a:prstGeom prst="rect">
            <a:avLst/>
          </a:prstGeom>
          <a:solidFill>
            <a:srgbClr val="1B2540"/>
          </a:solidFill>
          <a:ln w="12700">
            <a:solidFill>
              <a:srgbClr val="2A3450"/>
            </a:solidFill>
            <a:prstDash val="solid"/>
          </a:ln>
        </p:spPr>
      </p:sp>
      <p:sp>
        <p:nvSpPr>
          <p:cNvPr id="515819282" name="Shape 10"/>
          <p:cNvSpPr/>
          <p:nvPr/>
        </p:nvSpPr>
        <p:spPr bwMode="auto">
          <a:xfrm>
            <a:off x="731520" y="2788920"/>
            <a:ext cx="54864" cy="3246120"/>
          </a:xfrm>
          <a:prstGeom prst="rect">
            <a:avLst/>
          </a:prstGeom>
          <a:solidFill>
            <a:srgbClr val="E0A64A"/>
          </a:solidFill>
          <a:ln/>
        </p:spPr>
      </p:sp>
      <p:sp>
        <p:nvSpPr>
          <p:cNvPr id="57335017" name="Text 11"/>
          <p:cNvSpPr/>
          <p:nvPr/>
        </p:nvSpPr>
        <p:spPr bwMode="auto">
          <a:xfrm>
            <a:off x="960120" y="29260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7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14:15 – 15:15 · Painel 1 — Casos reais de IA nas empresas</a:t>
            </a:r>
            <a:endParaRPr lang="en-US" sz="1700"/>
          </a:p>
        </p:txBody>
      </p:sp>
      <p:sp>
        <p:nvSpPr>
          <p:cNvPr id="76101906" name="Text 12"/>
          <p:cNvSpPr/>
          <p:nvPr/>
        </p:nvSpPr>
        <p:spPr bwMode="auto">
          <a:xfrm>
            <a:off x="960120" y="32918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 U D I T Ó R I O</a:t>
            </a:r>
            <a:endParaRPr lang="en-US" sz="1100"/>
          </a:p>
        </p:txBody>
      </p:sp>
      <p:sp>
        <p:nvSpPr>
          <p:cNvPr id="1933255503" name="Text 13"/>
          <p:cNvSpPr/>
          <p:nvPr/>
        </p:nvSpPr>
        <p:spPr bwMode="auto">
          <a:xfrm>
            <a:off x="960120" y="3611880"/>
            <a:ext cx="10241280" cy="2331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buSzPct val="100000"/>
              <a:buChar char="•"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Rodrigo Fernandes Ribeiro — Account Manager — Toshiba</a:t>
            </a:r>
            <a:endParaRPr lang="en-US" sz="1400"/>
          </a:p>
          <a:p>
            <a:pPr marL="342900" indent="-342900">
              <a:lnSpc>
                <a:spcPct val="125000"/>
              </a:lnSpc>
              <a:buSzPct val="100000"/>
              <a:buChar char="•"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Fred Junco — Diretor — Fred Junco Conexões e Negócios</a:t>
            </a:r>
            <a:endParaRPr lang="en-US" sz="1400"/>
          </a:p>
          <a:p>
            <a:pPr marL="342900" indent="-342900">
              <a:lnSpc>
                <a:spcPct val="125000"/>
              </a:lnSpc>
              <a:buSzPct val="100000"/>
              <a:buChar char="•"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Esdras Moreira — CEO &amp; Co-founder — Introduce Tecnologia</a:t>
            </a:r>
            <a:endParaRPr lang="en-US" sz="1400"/>
          </a:p>
          <a:p>
            <a:pPr marL="342900" indent="-342900">
              <a:lnSpc>
                <a:spcPct val="125000"/>
              </a:lnSpc>
              <a:buSzPct val="100000"/>
              <a:buChar char="•"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Anna Werkema, PMP — Executiva de Estratégia, Tecnologia e Novos Negócios — Framework Digital</a:t>
            </a:r>
            <a:endParaRPr 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5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7923208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125624907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04</a:t>
            </a:r>
            <a:endParaRPr lang="en-US" sz="1100"/>
          </a:p>
        </p:txBody>
      </p:sp>
      <p:sp>
        <p:nvSpPr>
          <p:cNvPr id="1650794508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PALESTRA TÉCNICA · AUDITÓRIO</a:t>
            </a:r>
            <a:endParaRPr lang="en-US" sz="1200"/>
          </a:p>
        </p:txBody>
      </p:sp>
      <p:sp>
        <p:nvSpPr>
          <p:cNvPr id="888004011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904515066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1207121122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Andrey Guedes Oliveira</a:t>
            </a:r>
            <a:endParaRPr lang="en-US" sz="3400"/>
          </a:p>
        </p:txBody>
      </p:sp>
      <p:sp>
        <p:nvSpPr>
          <p:cNvPr id="393788934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7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CEO</a:t>
            </a:r>
            <a:endParaRPr lang="en-US" sz="1700"/>
          </a:p>
        </p:txBody>
      </p:sp>
      <p:sp>
        <p:nvSpPr>
          <p:cNvPr id="1522365703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ESCS ESyner Cyber Security</a:t>
            </a:r>
            <a:endParaRPr lang="en-US" sz="1500"/>
          </a:p>
        </p:txBody>
      </p:sp>
      <p:sp>
        <p:nvSpPr>
          <p:cNvPr id="968203458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23600986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Executivo de cibersegurança com longa trajetória em defesa cibernética, gestão de riscos e proteção de ambientes corporativos críticos. À frente da ESCS ESyner Cyber Security, lidera estratégias de segurança que unem tecnologia, inteligência e continuidade de negócio.</a:t>
            </a:r>
            <a:endParaRPr lang="en-US" sz="1500"/>
          </a:p>
        </p:txBody>
      </p:sp>
      <p:sp>
        <p:nvSpPr>
          <p:cNvPr id="897051288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linkedin.com/in/andrey-guedes-oliveira/</a:t>
            </a:r>
            <a:endParaRPr lang="en-US" sz="1300"/>
          </a:p>
        </p:txBody>
      </p:sp>
      <p:sp>
        <p:nvSpPr>
          <p:cNvPr id="542538642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1272915127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PALESTRA TÉCNICA 14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6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9847301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919754960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05</a:t>
            </a:r>
            <a:endParaRPr lang="en-US" sz="1100"/>
          </a:p>
        </p:txBody>
      </p:sp>
      <p:sp>
        <p:nvSpPr>
          <p:cNvPr id="1766724430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1 · CASOS REAIS DE IA NAS EMPRESAS</a:t>
            </a:r>
            <a:endParaRPr lang="en-US" sz="1200"/>
          </a:p>
        </p:txBody>
      </p:sp>
      <p:sp>
        <p:nvSpPr>
          <p:cNvPr id="2076697163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1347201523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1344533006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27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Rodrigo Fernandes Ribeiro</a:t>
            </a:r>
            <a:endParaRPr lang="en-US" sz="2700"/>
          </a:p>
        </p:txBody>
      </p:sp>
      <p:sp>
        <p:nvSpPr>
          <p:cNvPr id="624585617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7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Account Manager</a:t>
            </a:r>
            <a:endParaRPr lang="en-US" sz="1700"/>
          </a:p>
        </p:txBody>
      </p:sp>
      <p:sp>
        <p:nvSpPr>
          <p:cNvPr id="507580109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Toshiba</a:t>
            </a:r>
            <a:endParaRPr lang="en-US" sz="1500"/>
          </a:p>
        </p:txBody>
      </p:sp>
      <p:sp>
        <p:nvSpPr>
          <p:cNvPr id="523549648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1589369440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Account Manager na Toshiba, atua na gestão de contas corporativas e no desenvolvimento de soluções de tecnologia para grandes clientes, conectando necessidades de negócio a produtos e serviços.</a:t>
            </a:r>
            <a:endParaRPr lang="en-US" sz="1500"/>
          </a:p>
        </p:txBody>
      </p:sp>
      <p:sp>
        <p:nvSpPr>
          <p:cNvPr id="492615403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linkedin.com/in/rodrigo-fernandes-ribeiro/</a:t>
            </a:r>
            <a:endParaRPr lang="en-US" sz="1300"/>
          </a:p>
        </p:txBody>
      </p:sp>
      <p:sp>
        <p:nvSpPr>
          <p:cNvPr id="1041038574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897305285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1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7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59867365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444077234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06</a:t>
            </a:r>
            <a:endParaRPr lang="en-US" sz="1100"/>
          </a:p>
        </p:txBody>
      </p:sp>
      <p:sp>
        <p:nvSpPr>
          <p:cNvPr id="491406006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1 · CASOS REAIS DE IA NAS EMPRESAS</a:t>
            </a:r>
            <a:endParaRPr lang="en-US" sz="1200"/>
          </a:p>
        </p:txBody>
      </p:sp>
      <p:sp>
        <p:nvSpPr>
          <p:cNvPr id="1518508214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2074590992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2060462224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Fred Junco</a:t>
            </a:r>
            <a:endParaRPr lang="en-US" sz="3400"/>
          </a:p>
        </p:txBody>
      </p:sp>
      <p:sp>
        <p:nvSpPr>
          <p:cNvPr id="538306950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7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Diretor</a:t>
            </a:r>
            <a:endParaRPr lang="en-US" sz="1700"/>
          </a:p>
        </p:txBody>
      </p:sp>
      <p:sp>
        <p:nvSpPr>
          <p:cNvPr id="1594431115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Fred Junco Conexões e Negócios</a:t>
            </a:r>
            <a:endParaRPr lang="en-US" sz="1500"/>
          </a:p>
        </p:txBody>
      </p:sp>
      <p:sp>
        <p:nvSpPr>
          <p:cNvPr id="1487284046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242767805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Há mais de 10 anos atua como treinador corporativo e palestrante, transformando equipes em unidades de alta performance. Especialista em negociação e vendas, neurovendas, gestão comercial e mentoria para empreendedores.</a:t>
            </a:r>
            <a:endParaRPr lang="en-US" sz="1500"/>
          </a:p>
        </p:txBody>
      </p:sp>
      <p:sp>
        <p:nvSpPr>
          <p:cNvPr id="1558576214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linkedin.com/in/fredjunco</a:t>
            </a:r>
            <a:endParaRPr lang="en-US" sz="1300"/>
          </a:p>
        </p:txBody>
      </p:sp>
      <p:sp>
        <p:nvSpPr>
          <p:cNvPr id="653147822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104318079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1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8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566201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875964954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07</a:t>
            </a:r>
            <a:endParaRPr lang="en-US" sz="1100"/>
          </a:p>
        </p:txBody>
      </p:sp>
      <p:sp>
        <p:nvSpPr>
          <p:cNvPr id="1618654641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1 · CASOS REAIS DE IA NAS EMPRESAS</a:t>
            </a:r>
            <a:endParaRPr lang="en-US" sz="1200"/>
          </a:p>
        </p:txBody>
      </p:sp>
      <p:sp>
        <p:nvSpPr>
          <p:cNvPr id="698158600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655191702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620423241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Esdras Moreira</a:t>
            </a:r>
            <a:endParaRPr lang="en-US" sz="3400"/>
          </a:p>
        </p:txBody>
      </p:sp>
      <p:sp>
        <p:nvSpPr>
          <p:cNvPr id="1865912392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7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CEO &amp; Co-founder</a:t>
            </a:r>
            <a:endParaRPr lang="en-US" sz="1700"/>
          </a:p>
        </p:txBody>
      </p:sp>
      <p:sp>
        <p:nvSpPr>
          <p:cNvPr id="1640869176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Introduce Tecnologia</a:t>
            </a:r>
            <a:endParaRPr lang="en-US" sz="1500"/>
          </a:p>
        </p:txBody>
      </p:sp>
      <p:sp>
        <p:nvSpPr>
          <p:cNvPr id="180171267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928895427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CEO e co-fundador da Introduce Tecnologia, lidera a estratégia de crescimento e inovação da empresa, conectando tecnologia, segurança da informação e negócios. Atua em soluções e parcerias que aceleram a transformação digital.</a:t>
            </a:r>
            <a:endParaRPr lang="en-US" sz="1500"/>
          </a:p>
        </p:txBody>
      </p:sp>
      <p:sp>
        <p:nvSpPr>
          <p:cNvPr id="197573492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linkedin.com/in/esdras-moreira/</a:t>
            </a:r>
            <a:endParaRPr lang="en-US" sz="1300"/>
          </a:p>
        </p:txBody>
      </p:sp>
      <p:sp>
        <p:nvSpPr>
          <p:cNvPr id="2042369105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293786912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1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9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8282225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165806501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08</a:t>
            </a:r>
            <a:endParaRPr lang="en-US" sz="1100"/>
          </a:p>
        </p:txBody>
      </p:sp>
      <p:sp>
        <p:nvSpPr>
          <p:cNvPr id="1558468038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1 · CASOS REAIS DE IA NAS EMPRESAS</a:t>
            </a:r>
            <a:endParaRPr lang="en-US" sz="1200"/>
          </a:p>
        </p:txBody>
      </p:sp>
      <p:sp>
        <p:nvSpPr>
          <p:cNvPr id="1376029023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1696766047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1561514634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Anna Werkema, PMP</a:t>
            </a:r>
            <a:endParaRPr lang="en-US" sz="3400"/>
          </a:p>
        </p:txBody>
      </p:sp>
      <p:sp>
        <p:nvSpPr>
          <p:cNvPr id="1886192525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7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Executiva de Estratégia, Tecnologia e Novos Negócios</a:t>
            </a:r>
            <a:endParaRPr lang="en-US" sz="1700"/>
          </a:p>
        </p:txBody>
      </p:sp>
      <p:sp>
        <p:nvSpPr>
          <p:cNvPr id="1848707280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Framework Digital</a:t>
            </a:r>
            <a:endParaRPr lang="en-US" sz="1500"/>
          </a:p>
        </p:txBody>
      </p:sp>
      <p:sp>
        <p:nvSpPr>
          <p:cNvPr id="1606843971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1794186744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Executiva com certificação PMP e sólida trajetória em gestão de projetos e inovação. Conecta estratégia, tecnologia e geração de novos negócios para acelerar a transformação digital das organizações.</a:t>
            </a:r>
            <a:endParaRPr lang="en-US" sz="1500"/>
          </a:p>
        </p:txBody>
      </p:sp>
      <p:sp>
        <p:nvSpPr>
          <p:cNvPr id="1273236202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aiexecutivesummit.com/porto-alegre</a:t>
            </a:r>
            <a:endParaRPr lang="en-US" sz="1300"/>
          </a:p>
        </p:txBody>
      </p:sp>
      <p:sp>
        <p:nvSpPr>
          <p:cNvPr id="1605904252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1379444608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1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10">
    <p:bg>
      <p:bgPr shadeToTitle="0">
        <a:solidFill>
          <a:srgbClr val="121A2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5651453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115838942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09</a:t>
            </a:r>
            <a:endParaRPr lang="en-US" sz="1100"/>
          </a:p>
        </p:txBody>
      </p:sp>
      <p:sp>
        <p:nvSpPr>
          <p:cNvPr id="1501068245" name="Text 2"/>
          <p:cNvSpPr/>
          <p:nvPr/>
        </p:nvSpPr>
        <p:spPr bwMode="auto">
          <a:xfrm>
            <a:off x="731520" y="36576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B L O C O</a:t>
            </a:r>
            <a:endParaRPr lang="en-US" sz="1200"/>
          </a:p>
        </p:txBody>
      </p:sp>
      <p:sp>
        <p:nvSpPr>
          <p:cNvPr id="1279254338" name="Text 3"/>
          <p:cNvSpPr/>
          <p:nvPr/>
        </p:nvSpPr>
        <p:spPr bwMode="auto">
          <a:xfrm>
            <a:off x="731520" y="64008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32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Bloco 15:45 – 17:10</a:t>
            </a:r>
            <a:endParaRPr lang="en-US" sz="3200"/>
          </a:p>
        </p:txBody>
      </p:sp>
      <p:sp>
        <p:nvSpPr>
          <p:cNvPr id="1926804722" name="Text 4"/>
          <p:cNvSpPr/>
          <p:nvPr/>
        </p:nvSpPr>
        <p:spPr bwMode="auto">
          <a:xfrm>
            <a:off x="731520" y="118872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Auditório · palestra técnica e Painel 2.</a:t>
            </a:r>
            <a:endParaRPr lang="en-US" sz="1400"/>
          </a:p>
        </p:txBody>
      </p:sp>
      <p:sp>
        <p:nvSpPr>
          <p:cNvPr id="917104120" name="Shape 5"/>
          <p:cNvSpPr/>
          <p:nvPr/>
        </p:nvSpPr>
        <p:spPr bwMode="auto">
          <a:xfrm>
            <a:off x="731520" y="1737360"/>
            <a:ext cx="10728654" cy="868680"/>
          </a:xfrm>
          <a:prstGeom prst="rect">
            <a:avLst/>
          </a:prstGeom>
          <a:solidFill>
            <a:srgbClr val="1B2540"/>
          </a:solidFill>
          <a:ln w="12700">
            <a:solidFill>
              <a:srgbClr val="2A3450"/>
            </a:solidFill>
            <a:prstDash val="solid"/>
          </a:ln>
        </p:spPr>
      </p:sp>
      <p:sp>
        <p:nvSpPr>
          <p:cNvPr id="1253260935" name="Shape 6"/>
          <p:cNvSpPr/>
          <p:nvPr/>
        </p:nvSpPr>
        <p:spPr bwMode="auto">
          <a:xfrm>
            <a:off x="731520" y="1737360"/>
            <a:ext cx="54864" cy="868680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650681344" name="Text 7"/>
          <p:cNvSpPr/>
          <p:nvPr/>
        </p:nvSpPr>
        <p:spPr bwMode="auto">
          <a:xfrm>
            <a:off x="960120" y="182880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15:45 – 16:10</a:t>
            </a:r>
            <a:endParaRPr lang="en-US" sz="1300"/>
          </a:p>
        </p:txBody>
      </p:sp>
      <p:sp>
        <p:nvSpPr>
          <p:cNvPr id="276851723" name="Text 8"/>
          <p:cNvSpPr/>
          <p:nvPr/>
        </p:nvSpPr>
        <p:spPr bwMode="auto">
          <a:xfrm>
            <a:off x="960120" y="2121408"/>
            <a:ext cx="9875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Palestra Técnica 15 — IA aplicada à eficiência operacional · Diego Tiemann (RETTA Tecnologia).</a:t>
            </a:r>
            <a:endParaRPr lang="en-US" sz="1500"/>
          </a:p>
        </p:txBody>
      </p:sp>
      <p:sp>
        <p:nvSpPr>
          <p:cNvPr id="34140868" name="Shape 9"/>
          <p:cNvSpPr/>
          <p:nvPr/>
        </p:nvSpPr>
        <p:spPr bwMode="auto">
          <a:xfrm>
            <a:off x="731520" y="2788920"/>
            <a:ext cx="10728654" cy="868680"/>
          </a:xfrm>
          <a:prstGeom prst="rect">
            <a:avLst/>
          </a:prstGeom>
          <a:solidFill>
            <a:srgbClr val="1B2540"/>
          </a:solidFill>
          <a:ln w="12700">
            <a:solidFill>
              <a:srgbClr val="2A3450"/>
            </a:solidFill>
            <a:prstDash val="solid"/>
          </a:ln>
        </p:spPr>
      </p:sp>
      <p:sp>
        <p:nvSpPr>
          <p:cNvPr id="236136669" name="Shape 10"/>
          <p:cNvSpPr/>
          <p:nvPr/>
        </p:nvSpPr>
        <p:spPr bwMode="auto">
          <a:xfrm>
            <a:off x="731520" y="2788920"/>
            <a:ext cx="54864" cy="868680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1284592693" name="Text 11"/>
          <p:cNvSpPr/>
          <p:nvPr/>
        </p:nvSpPr>
        <p:spPr bwMode="auto">
          <a:xfrm>
            <a:off x="960120" y="288036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 b="1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16:10 – 17:10</a:t>
            </a:r>
            <a:endParaRPr lang="en-US" sz="1300"/>
          </a:p>
        </p:txBody>
      </p:sp>
      <p:sp>
        <p:nvSpPr>
          <p:cNvPr id="1340709131" name="Text 12"/>
          <p:cNvSpPr/>
          <p:nvPr/>
        </p:nvSpPr>
        <p:spPr bwMode="auto">
          <a:xfrm>
            <a:off x="960120" y="3172968"/>
            <a:ext cx="9875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Painel 2 — Casos reais de IA nas empresas: aplicações e aprendizados.</a:t>
            </a:r>
            <a:endParaRPr lang="en-US" sz="1500"/>
          </a:p>
        </p:txBody>
      </p:sp>
      <p:sp>
        <p:nvSpPr>
          <p:cNvPr id="1813722165" name="Shape 13"/>
          <p:cNvSpPr/>
          <p:nvPr/>
        </p:nvSpPr>
        <p:spPr bwMode="auto">
          <a:xfrm>
            <a:off x="731520" y="3840480"/>
            <a:ext cx="10728654" cy="2194560"/>
          </a:xfrm>
          <a:prstGeom prst="rect">
            <a:avLst/>
          </a:prstGeom>
          <a:solidFill>
            <a:srgbClr val="1B2540"/>
          </a:solidFill>
          <a:ln w="12700">
            <a:solidFill>
              <a:srgbClr val="2A3450"/>
            </a:solidFill>
            <a:prstDash val="solid"/>
          </a:ln>
        </p:spPr>
      </p:sp>
      <p:sp>
        <p:nvSpPr>
          <p:cNvPr id="1940882139" name="Shape 14"/>
          <p:cNvSpPr/>
          <p:nvPr/>
        </p:nvSpPr>
        <p:spPr bwMode="auto">
          <a:xfrm>
            <a:off x="731520" y="3840480"/>
            <a:ext cx="54864" cy="2194560"/>
          </a:xfrm>
          <a:prstGeom prst="rect">
            <a:avLst/>
          </a:prstGeom>
          <a:solidFill>
            <a:srgbClr val="E0A64A"/>
          </a:solidFill>
          <a:ln/>
        </p:spPr>
      </p:sp>
      <p:sp>
        <p:nvSpPr>
          <p:cNvPr id="921183816" name="Text 15"/>
          <p:cNvSpPr/>
          <p:nvPr/>
        </p:nvSpPr>
        <p:spPr bwMode="auto">
          <a:xfrm>
            <a:off x="960120" y="39776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7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Painel 2 · 16:10 – 17:10</a:t>
            </a:r>
            <a:endParaRPr lang="en-US" sz="1700"/>
          </a:p>
        </p:txBody>
      </p:sp>
      <p:sp>
        <p:nvSpPr>
          <p:cNvPr id="413720415" name="Text 16"/>
          <p:cNvSpPr/>
          <p:nvPr/>
        </p:nvSpPr>
        <p:spPr bwMode="auto">
          <a:xfrm>
            <a:off x="960120" y="43434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 U D I T Ó R I O</a:t>
            </a:r>
            <a:endParaRPr lang="en-US" sz="1100"/>
          </a:p>
        </p:txBody>
      </p:sp>
      <p:sp>
        <p:nvSpPr>
          <p:cNvPr id="747344568" name="Text 17"/>
          <p:cNvSpPr/>
          <p:nvPr/>
        </p:nvSpPr>
        <p:spPr bwMode="auto">
          <a:xfrm>
            <a:off x="960120" y="4663440"/>
            <a:ext cx="102412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5000"/>
              </a:lnSpc>
              <a:buSzPct val="100000"/>
              <a:buChar char="•"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Rogério Pereira — Sócio Fundador — DokaLab</a:t>
            </a:r>
            <a:endParaRPr lang="en-US" sz="1400"/>
          </a:p>
          <a:p>
            <a:pPr marL="342900" indent="-342900">
              <a:lnSpc>
                <a:spcPct val="125000"/>
              </a:lnSpc>
              <a:buSzPct val="100000"/>
              <a:buChar char="•"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Gustavo Buchle — CEO — BTI Estratégica</a:t>
            </a:r>
            <a:endParaRPr lang="en-US" sz="1400"/>
          </a:p>
          <a:p>
            <a:pPr marL="342900" indent="-342900">
              <a:lnSpc>
                <a:spcPct val="125000"/>
              </a:lnSpc>
              <a:buSzPct val="100000"/>
              <a:buChar char="•"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Tiago Balbinot — CEO &amp; BizDev — PlanoB TOTVS</a:t>
            </a:r>
            <a:endParaRPr lang="en-US" sz="1400"/>
          </a:p>
          <a:p>
            <a:pPr marL="342900" indent="-342900">
              <a:lnSpc>
                <a:spcPct val="125000"/>
              </a:lnSpc>
              <a:buSzPct val="100000"/>
              <a:buChar char="•"/>
              <a:defRPr/>
            </a:pPr>
            <a:r>
              <a:rPr lang="en-US" sz="14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Rafael Wagner — Head de Marketing — Wisebe</a:t>
            </a:r>
            <a:endParaRPr 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11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445266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1926520704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10</a:t>
            </a:r>
            <a:endParaRPr lang="en-US" sz="1100"/>
          </a:p>
        </p:txBody>
      </p:sp>
      <p:sp>
        <p:nvSpPr>
          <p:cNvPr id="781313566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PALESTRA TÉCNICA · AUDITÓRIO</a:t>
            </a:r>
            <a:endParaRPr lang="en-US" sz="1200"/>
          </a:p>
        </p:txBody>
      </p:sp>
      <p:sp>
        <p:nvSpPr>
          <p:cNvPr id="106780879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1363117674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1171355299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Diego Tiemann</a:t>
            </a:r>
            <a:endParaRPr lang="en-US" sz="3400"/>
          </a:p>
        </p:txBody>
      </p:sp>
      <p:sp>
        <p:nvSpPr>
          <p:cNvPr id="1589426416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7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Sócio e co-founder</a:t>
            </a:r>
            <a:endParaRPr lang="en-US" sz="1700"/>
          </a:p>
        </p:txBody>
      </p:sp>
      <p:sp>
        <p:nvSpPr>
          <p:cNvPr id="183293606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RETTA Tecnologia</a:t>
            </a:r>
            <a:endParaRPr lang="en-US" sz="1500"/>
          </a:p>
        </p:txBody>
      </p:sp>
      <p:sp>
        <p:nvSpPr>
          <p:cNvPr id="313361264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1774124708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Sócio e co-fundador da RETTA Tecnologia, atua na liderança de projetos de tecnologia e transformação digital, conectando dados, automação e inteligência artificial às necessidades de negócio.</a:t>
            </a:r>
            <a:endParaRPr lang="en-US" sz="1500"/>
          </a:p>
        </p:txBody>
      </p:sp>
      <p:sp>
        <p:nvSpPr>
          <p:cNvPr id="1812232116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linkedin.com/in/diego-tiemann-b96a66184/</a:t>
            </a:r>
            <a:endParaRPr lang="en-US" sz="1300"/>
          </a:p>
        </p:txBody>
      </p:sp>
      <p:sp>
        <p:nvSpPr>
          <p:cNvPr id="2049077320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744927634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PALESTRA TÉCNICA 15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12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9089586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967380353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11</a:t>
            </a:r>
            <a:endParaRPr lang="en-US" sz="1100"/>
          </a:p>
        </p:txBody>
      </p:sp>
      <p:sp>
        <p:nvSpPr>
          <p:cNvPr id="1855844092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2 · CASOS REAIS DE IA NAS EMPRESAS</a:t>
            </a:r>
            <a:endParaRPr lang="en-US" sz="1200"/>
          </a:p>
        </p:txBody>
      </p:sp>
      <p:sp>
        <p:nvSpPr>
          <p:cNvPr id="1703445753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1438537104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499205868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Rogério Pereira</a:t>
            </a:r>
            <a:endParaRPr lang="en-US" sz="3400"/>
          </a:p>
        </p:txBody>
      </p:sp>
      <p:sp>
        <p:nvSpPr>
          <p:cNvPr id="326090488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7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Sócio Fundador</a:t>
            </a:r>
            <a:endParaRPr lang="en-US" sz="1700"/>
          </a:p>
        </p:txBody>
      </p:sp>
      <p:sp>
        <p:nvSpPr>
          <p:cNvPr id="1409978506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DokaLab</a:t>
            </a:r>
            <a:endParaRPr lang="en-US" sz="1500"/>
          </a:p>
        </p:txBody>
      </p:sp>
      <p:sp>
        <p:nvSpPr>
          <p:cNvPr id="1307989038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1032145709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Liderança estratégica, inovação e Inteligência Artificial para transformar organizações e pessoas. Sócio fundador da DokaLab CX, lidera o programa Organizações do Futuro, integrando IA Generativa e cultura de inovação.</a:t>
            </a:r>
            <a:endParaRPr lang="en-US" sz="1500"/>
          </a:p>
        </p:txBody>
      </p:sp>
      <p:sp>
        <p:nvSpPr>
          <p:cNvPr id="2123378901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linkedin.com/in/rogerio-a-pereira/</a:t>
            </a:r>
            <a:endParaRPr lang="en-US" sz="1300"/>
          </a:p>
        </p:txBody>
      </p:sp>
      <p:sp>
        <p:nvSpPr>
          <p:cNvPr id="1844248739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1086076998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2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13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0484607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719812318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12</a:t>
            </a:r>
            <a:endParaRPr lang="en-US" sz="1100"/>
          </a:p>
        </p:txBody>
      </p:sp>
      <p:sp>
        <p:nvSpPr>
          <p:cNvPr id="1819283999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2 · CASOS REAIS DE IA NAS EMPRESAS</a:t>
            </a:r>
            <a:endParaRPr lang="en-US" sz="1200"/>
          </a:p>
        </p:txBody>
      </p:sp>
      <p:sp>
        <p:nvSpPr>
          <p:cNvPr id="1035934168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1401312487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1065434985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27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Gustavo Buchle</a:t>
            </a:r>
            <a:endParaRPr lang="en-US" sz="2700"/>
          </a:p>
        </p:txBody>
      </p:sp>
      <p:sp>
        <p:nvSpPr>
          <p:cNvPr id="1148613164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CEO</a:t>
            </a:r>
            <a:endParaRPr lang="en-US" sz="1500"/>
          </a:p>
        </p:txBody>
      </p:sp>
      <p:sp>
        <p:nvSpPr>
          <p:cNvPr id="121848124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BTI Estratégica</a:t>
            </a:r>
            <a:endParaRPr lang="en-US" sz="1500"/>
          </a:p>
        </p:txBody>
      </p:sp>
      <p:sp>
        <p:nvSpPr>
          <p:cNvPr id="1954151569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1361931867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Mais de 20 anos de experiência em TI, sendo mais de 10 anos liderando equipes e 8 anos como consultor externo. Certificado SAP e PMP, com projetos de inovação em processos para diferentes setores.</a:t>
            </a:r>
            <a:endParaRPr lang="en-US" sz="1500"/>
          </a:p>
        </p:txBody>
      </p:sp>
      <p:sp>
        <p:nvSpPr>
          <p:cNvPr id="979234069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linkedin.com/in/gustavobuchle/</a:t>
            </a:r>
            <a:endParaRPr lang="en-US" sz="1300"/>
          </a:p>
        </p:txBody>
      </p:sp>
      <p:sp>
        <p:nvSpPr>
          <p:cNvPr id="1131275659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1033263849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2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14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4732673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1688161825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13</a:t>
            </a:r>
            <a:endParaRPr lang="en-US" sz="1100"/>
          </a:p>
        </p:txBody>
      </p:sp>
      <p:sp>
        <p:nvSpPr>
          <p:cNvPr id="705722399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2 · CASOS REAIS DE IA NAS EMPRESAS</a:t>
            </a:r>
            <a:endParaRPr lang="en-US" sz="1200"/>
          </a:p>
        </p:txBody>
      </p:sp>
      <p:sp>
        <p:nvSpPr>
          <p:cNvPr id="1897521720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1470589645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1868960096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Tiago Balbinot</a:t>
            </a:r>
            <a:endParaRPr lang="en-US" sz="3400"/>
          </a:p>
        </p:txBody>
      </p:sp>
      <p:sp>
        <p:nvSpPr>
          <p:cNvPr id="988052921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7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CEO &amp; BizDev</a:t>
            </a:r>
            <a:endParaRPr lang="en-US" sz="1700"/>
          </a:p>
        </p:txBody>
      </p:sp>
      <p:sp>
        <p:nvSpPr>
          <p:cNvPr id="153955143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PlanoB TOTVS</a:t>
            </a:r>
            <a:endParaRPr lang="en-US" sz="1500"/>
          </a:p>
        </p:txBody>
      </p:sp>
      <p:sp>
        <p:nvSpPr>
          <p:cNvPr id="1310677068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1823480110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CEO e BizDev da PlanoB TOTVS, atua no desenvolvimento de negócios e na expansão de soluções de gestão empresarial. Une visão comercial e tecnológica para apoiar empresas com processos digitais e uso inteligente de dados.</a:t>
            </a:r>
            <a:endParaRPr lang="en-US" sz="1500"/>
          </a:p>
        </p:txBody>
      </p:sp>
      <p:sp>
        <p:nvSpPr>
          <p:cNvPr id="1621160693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instagram.com/tbalbinot</a:t>
            </a:r>
            <a:endParaRPr lang="en-US" sz="1300"/>
          </a:p>
        </p:txBody>
      </p:sp>
      <p:sp>
        <p:nvSpPr>
          <p:cNvPr id="1012010458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1582873159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2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15">
    <p:bg>
      <p:bgPr shadeToTitle="0">
        <a:solidFill>
          <a:srgbClr val="0B112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9010488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247720119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14</a:t>
            </a:r>
            <a:endParaRPr lang="en-US" sz="1100"/>
          </a:p>
        </p:txBody>
      </p:sp>
      <p:sp>
        <p:nvSpPr>
          <p:cNvPr id="1469461897" name="Text 2"/>
          <p:cNvSpPr/>
          <p:nvPr/>
        </p:nvSpPr>
        <p:spPr bwMode="auto">
          <a:xfrm>
            <a:off x="73152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1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2 · CASOS REAIS DE IA NAS EMPRESAS</a:t>
            </a:r>
            <a:endParaRPr lang="en-US" sz="1200"/>
          </a:p>
        </p:txBody>
      </p:sp>
      <p:sp>
        <p:nvSpPr>
          <p:cNvPr id="1040575156" name="Shape 3"/>
          <p:cNvSpPr/>
          <p:nvPr/>
        </p:nvSpPr>
        <p:spPr bwMode="auto">
          <a:xfrm>
            <a:off x="731520" y="960120"/>
            <a:ext cx="3200400" cy="3200400"/>
          </a:xfrm>
          <a:prstGeom prst="rect">
            <a:avLst/>
          </a:prstGeom>
          <a:solidFill>
            <a:srgbClr val="1B2540"/>
          </a:solidFill>
          <a:ln/>
        </p:spPr>
      </p:sp>
      <p:pic>
        <p:nvPicPr>
          <p:cNvPr id="384031476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960120"/>
            <a:ext cx="3200400" cy="3200400"/>
          </a:xfrm>
          <a:prstGeom prst="rect">
            <a:avLst/>
          </a:prstGeom>
        </p:spPr>
      </p:pic>
      <p:sp>
        <p:nvSpPr>
          <p:cNvPr id="1916066574" name="Text 4"/>
          <p:cNvSpPr/>
          <p:nvPr/>
        </p:nvSpPr>
        <p:spPr bwMode="auto">
          <a:xfrm>
            <a:off x="4389120" y="914400"/>
            <a:ext cx="70408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Rafael Wagner</a:t>
            </a:r>
            <a:endParaRPr lang="en-US" sz="3400"/>
          </a:p>
        </p:txBody>
      </p:sp>
      <p:sp>
        <p:nvSpPr>
          <p:cNvPr id="551691466" name="Text 5"/>
          <p:cNvSpPr/>
          <p:nvPr/>
        </p:nvSpPr>
        <p:spPr bwMode="auto">
          <a:xfrm>
            <a:off x="4389120" y="1783080"/>
            <a:ext cx="7040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  <a:defRPr/>
            </a:pPr>
            <a:r>
              <a:rPr lang="en-US" sz="17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Head de Marketing</a:t>
            </a:r>
            <a:endParaRPr lang="en-US" sz="1700"/>
          </a:p>
        </p:txBody>
      </p:sp>
      <p:sp>
        <p:nvSpPr>
          <p:cNvPr id="2027064324" name="Text 6"/>
          <p:cNvSpPr/>
          <p:nvPr/>
        </p:nvSpPr>
        <p:spPr bwMode="auto">
          <a:xfrm>
            <a:off x="4389120" y="2377440"/>
            <a:ext cx="7040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Wisebe</a:t>
            </a:r>
            <a:endParaRPr lang="en-US" sz="1500"/>
          </a:p>
        </p:txBody>
      </p:sp>
      <p:sp>
        <p:nvSpPr>
          <p:cNvPr id="1373159796" name="Shape 7"/>
          <p:cNvSpPr/>
          <p:nvPr/>
        </p:nvSpPr>
        <p:spPr bwMode="auto">
          <a:xfrm>
            <a:off x="4389120" y="2788920"/>
            <a:ext cx="1005840" cy="32004"/>
          </a:xfrm>
          <a:prstGeom prst="rect">
            <a:avLst/>
          </a:prstGeom>
          <a:solidFill>
            <a:srgbClr val="E2683C"/>
          </a:solidFill>
          <a:ln/>
        </p:spPr>
      </p:sp>
      <p:sp>
        <p:nvSpPr>
          <p:cNvPr id="157743060" name="Text 8"/>
          <p:cNvSpPr/>
          <p:nvPr/>
        </p:nvSpPr>
        <p:spPr bwMode="auto">
          <a:xfrm>
            <a:off x="4389120" y="3017519"/>
            <a:ext cx="70408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  <a:defRPr/>
            </a:pPr>
            <a:r>
              <a:rPr lang="en-US" sz="15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Head de Marketing na Wisebe, com trajetória em estratégia, posicionamento de marca e crescimento de negócios digitais. Une dados, tecnologia e Inteligência Artificial para fortalecer a presença digital das empresas.</a:t>
            </a:r>
            <a:endParaRPr lang="en-US" sz="1500"/>
          </a:p>
        </p:txBody>
      </p:sp>
      <p:sp>
        <p:nvSpPr>
          <p:cNvPr id="1195502321" name="Text 9"/>
          <p:cNvSpPr/>
          <p:nvPr/>
        </p:nvSpPr>
        <p:spPr bwMode="auto">
          <a:xfrm>
            <a:off x="731520" y="51206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linkedin.com/in/rafael-wagner/</a:t>
            </a:r>
            <a:endParaRPr lang="en-US" sz="1300"/>
          </a:p>
        </p:txBody>
      </p:sp>
      <p:sp>
        <p:nvSpPr>
          <p:cNvPr id="419102278" name="Shape 10"/>
          <p:cNvSpPr/>
          <p:nvPr/>
        </p:nvSpPr>
        <p:spPr bwMode="auto">
          <a:xfrm>
            <a:off x="731520" y="5532120"/>
            <a:ext cx="2651760" cy="411480"/>
          </a:xfrm>
          <a:prstGeom prst="roundRect">
            <a:avLst>
              <a:gd name="adj" fmla="val 44444"/>
            </a:avLst>
          </a:prstGeom>
          <a:solidFill>
            <a:srgbClr val="1B2540"/>
          </a:solidFill>
          <a:ln w="12700">
            <a:solidFill>
              <a:srgbClr val="E0A64A"/>
            </a:solidFill>
            <a:prstDash val="solid"/>
          </a:ln>
        </p:spPr>
      </p:sp>
      <p:sp>
        <p:nvSpPr>
          <p:cNvPr id="1107637246" name="Text 11"/>
          <p:cNvSpPr/>
          <p:nvPr/>
        </p:nvSpPr>
        <p:spPr bwMode="auto">
          <a:xfrm>
            <a:off x="731520" y="5532120"/>
            <a:ext cx="2651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  <a:defRPr/>
            </a:pPr>
            <a:r>
              <a:rPr lang="en-US" sz="11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PAINEL 2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17">
    <p:bg>
      <p:bgPr shadeToTitle="0">
        <a:solidFill>
          <a:srgbClr val="121A2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8567103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2000586857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16</a:t>
            </a:r>
            <a:endParaRPr lang="en-US" sz="1100"/>
          </a:p>
        </p:txBody>
      </p:sp>
      <p:sp>
        <p:nvSpPr>
          <p:cNvPr id="1046238784" name="Text 2"/>
          <p:cNvSpPr/>
          <p:nvPr/>
        </p:nvSpPr>
        <p:spPr bwMode="auto">
          <a:xfrm>
            <a:off x="73152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 spc="2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AI EXECUTIVE SUMMIT · PORTO ALEGRE ’26</a:t>
            </a:r>
            <a:endParaRPr lang="en-US" sz="1200"/>
          </a:p>
        </p:txBody>
      </p:sp>
      <p:sp>
        <p:nvSpPr>
          <p:cNvPr id="1683268123" name="Text 3"/>
          <p:cNvSpPr/>
          <p:nvPr/>
        </p:nvSpPr>
        <p:spPr bwMode="auto">
          <a:xfrm>
            <a:off x="731520" y="6858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34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Patrocinadores &amp; Apoiadores</a:t>
            </a:r>
            <a:endParaRPr lang="en-US" sz="3400"/>
          </a:p>
        </p:txBody>
      </p:sp>
      <p:sp>
        <p:nvSpPr>
          <p:cNvPr id="951506004" name="Text 4"/>
          <p:cNvSpPr/>
          <p:nvPr/>
        </p:nvSpPr>
        <p:spPr bwMode="auto">
          <a:xfrm>
            <a:off x="731520" y="1417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PATROCÍNIO OURO · Marcas que lideram.</a:t>
            </a:r>
            <a:endParaRPr lang="en-US" sz="1300"/>
          </a:p>
        </p:txBody>
      </p:sp>
      <p:sp>
        <p:nvSpPr>
          <p:cNvPr id="1664961221" name="Shape 5"/>
          <p:cNvSpPr/>
          <p:nvPr/>
        </p:nvSpPr>
        <p:spPr bwMode="auto">
          <a:xfrm>
            <a:off x="804672" y="1737360"/>
            <a:ext cx="25358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83603484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987552" y="2050847"/>
            <a:ext cx="2170100" cy="516025"/>
          </a:xfrm>
          <a:prstGeom prst="rect">
            <a:avLst/>
          </a:prstGeom>
        </p:spPr>
      </p:pic>
      <p:sp>
        <p:nvSpPr>
          <p:cNvPr id="1923588629" name="Shape 6"/>
          <p:cNvSpPr/>
          <p:nvPr/>
        </p:nvSpPr>
        <p:spPr bwMode="auto">
          <a:xfrm>
            <a:off x="3486836" y="1737360"/>
            <a:ext cx="25358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019927158" name="Image 1" descr="preencoded.png"/>
          <p:cNvPicPr>
            <a:picLocks noChangeAspect="1"/>
          </p:cNvPicPr>
          <p:nvPr/>
        </p:nvPicPr>
        <p:blipFill rotWithShape="1">
          <a:blip r:embed="rId4"/>
          <a:srcRect l="0" t="0" r="0" b="0"/>
          <a:stretch/>
        </p:blipFill>
        <p:spPr bwMode="auto">
          <a:xfrm>
            <a:off x="3914341" y="1847088"/>
            <a:ext cx="1680850" cy="923544"/>
          </a:xfrm>
          <a:prstGeom prst="rect">
            <a:avLst/>
          </a:prstGeom>
        </p:spPr>
      </p:pic>
      <p:sp>
        <p:nvSpPr>
          <p:cNvPr id="319299923" name="Shape 7"/>
          <p:cNvSpPr/>
          <p:nvPr/>
        </p:nvSpPr>
        <p:spPr bwMode="auto">
          <a:xfrm>
            <a:off x="6169000" y="1737360"/>
            <a:ext cx="25358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2374920" name="Image 2" descr="preencoded.png"/>
          <p:cNvPicPr>
            <a:picLocks noChangeAspect="1"/>
          </p:cNvPicPr>
          <p:nvPr/>
        </p:nvPicPr>
        <p:blipFill rotWithShape="1">
          <a:blip r:embed="rId5"/>
          <a:srcRect l="0" t="0" r="0" b="0"/>
          <a:stretch/>
        </p:blipFill>
        <p:spPr bwMode="auto">
          <a:xfrm>
            <a:off x="6351880" y="2135737"/>
            <a:ext cx="2170100" cy="346246"/>
          </a:xfrm>
          <a:prstGeom prst="rect">
            <a:avLst/>
          </a:prstGeom>
        </p:spPr>
      </p:pic>
      <p:sp>
        <p:nvSpPr>
          <p:cNvPr id="55704611" name="Shape 8"/>
          <p:cNvSpPr/>
          <p:nvPr/>
        </p:nvSpPr>
        <p:spPr bwMode="auto">
          <a:xfrm>
            <a:off x="8851163" y="1737360"/>
            <a:ext cx="25358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870136693" name="Image 3" descr="preencoded.png"/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/>
        </p:blipFill>
        <p:spPr bwMode="auto">
          <a:xfrm>
            <a:off x="9034043" y="2141929"/>
            <a:ext cx="2170100" cy="333862"/>
          </a:xfrm>
          <a:prstGeom prst="rect">
            <a:avLst/>
          </a:prstGeom>
        </p:spPr>
      </p:pic>
      <p:sp>
        <p:nvSpPr>
          <p:cNvPr id="1383769" name="Text 9"/>
          <p:cNvSpPr/>
          <p:nvPr/>
        </p:nvSpPr>
        <p:spPr bwMode="auto">
          <a:xfrm>
            <a:off x="731520" y="30632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PATROCÍNIO BRONZE · Marcas que impulsionam.</a:t>
            </a:r>
            <a:endParaRPr lang="en-US" sz="1300"/>
          </a:p>
        </p:txBody>
      </p:sp>
      <p:sp>
        <p:nvSpPr>
          <p:cNvPr id="1302168880" name="Shape 10"/>
          <p:cNvSpPr/>
          <p:nvPr/>
        </p:nvSpPr>
        <p:spPr bwMode="auto">
          <a:xfrm>
            <a:off x="804672" y="3383280"/>
            <a:ext cx="287121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724019835" name="Image 4" descr="preencoded.png"/>
          <p:cNvPicPr>
            <a:picLocks noChangeAspect="1"/>
          </p:cNvPicPr>
          <p:nvPr/>
        </p:nvPicPr>
        <p:blipFill rotWithShape="1">
          <a:blip r:embed="rId8"/>
          <a:srcRect l="0" t="0" r="0" b="0"/>
          <a:stretch/>
        </p:blipFill>
        <p:spPr bwMode="auto">
          <a:xfrm>
            <a:off x="1615223" y="3493008"/>
            <a:ext cx="1250113" cy="786384"/>
          </a:xfrm>
          <a:prstGeom prst="rect">
            <a:avLst/>
          </a:prstGeom>
        </p:spPr>
      </p:pic>
      <p:sp>
        <p:nvSpPr>
          <p:cNvPr id="1188821108" name="Shape 11"/>
          <p:cNvSpPr/>
          <p:nvPr/>
        </p:nvSpPr>
        <p:spPr bwMode="auto">
          <a:xfrm>
            <a:off x="3822192" y="3383280"/>
            <a:ext cx="2871216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93951188" name="Image 5" descr="preencoded.png"/>
          <p:cNvPicPr>
            <a:picLocks noChangeAspect="1"/>
          </p:cNvPicPr>
          <p:nvPr/>
        </p:nvPicPr>
        <p:blipFill rotWithShape="1">
          <a:blip r:embed="rId9"/>
          <a:srcRect l="0" t="0" r="0" b="0"/>
          <a:stretch/>
        </p:blipFill>
        <p:spPr bwMode="auto">
          <a:xfrm>
            <a:off x="4005072" y="3621735"/>
            <a:ext cx="2505456" cy="528930"/>
          </a:xfrm>
          <a:prstGeom prst="rect">
            <a:avLst/>
          </a:prstGeom>
        </p:spPr>
      </p:pic>
      <p:sp>
        <p:nvSpPr>
          <p:cNvPr id="124112918" name="Text 12"/>
          <p:cNvSpPr/>
          <p:nvPr/>
        </p:nvSpPr>
        <p:spPr bwMode="auto">
          <a:xfrm>
            <a:off x="73152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3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APOIO · Parceiros do encontro.</a:t>
            </a:r>
            <a:endParaRPr lang="en-US" sz="1300"/>
          </a:p>
        </p:txBody>
      </p:sp>
      <p:sp>
        <p:nvSpPr>
          <p:cNvPr id="1168958699" name="Shape 13"/>
          <p:cNvSpPr/>
          <p:nvPr/>
        </p:nvSpPr>
        <p:spPr bwMode="auto">
          <a:xfrm>
            <a:off x="804672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802849898" name="Image 6" descr="preencoded.png"/>
          <p:cNvPicPr>
            <a:picLocks noChangeAspect="1"/>
          </p:cNvPicPr>
          <p:nvPr/>
        </p:nvPicPr>
        <p:blipFill rotWithShape="1">
          <a:blip r:embed="rId10"/>
          <a:srcRect l="0" t="0" r="0" b="0"/>
          <a:stretch/>
        </p:blipFill>
        <p:spPr bwMode="auto">
          <a:xfrm>
            <a:off x="1413437" y="5001768"/>
            <a:ext cx="781897" cy="740664"/>
          </a:xfrm>
          <a:prstGeom prst="rect">
            <a:avLst/>
          </a:prstGeom>
        </p:spPr>
      </p:pic>
      <p:sp>
        <p:nvSpPr>
          <p:cNvPr id="811152" name="Shape 14"/>
          <p:cNvSpPr/>
          <p:nvPr/>
        </p:nvSpPr>
        <p:spPr bwMode="auto">
          <a:xfrm>
            <a:off x="2950403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5917686" name="Image 7" descr="preencoded.png"/>
          <p:cNvPicPr>
            <a:picLocks noChangeAspect="1"/>
          </p:cNvPicPr>
          <p:nvPr/>
        </p:nvPicPr>
        <p:blipFill rotWithShape="1">
          <a:blip r:embed="rId11"/>
          <a:srcRect l="0" t="0" r="0" b="0"/>
          <a:stretch/>
        </p:blipFill>
        <p:spPr bwMode="auto">
          <a:xfrm>
            <a:off x="3133283" y="5025564"/>
            <a:ext cx="1633667" cy="693071"/>
          </a:xfrm>
          <a:prstGeom prst="rect">
            <a:avLst/>
          </a:prstGeom>
        </p:spPr>
      </p:pic>
      <p:sp>
        <p:nvSpPr>
          <p:cNvPr id="868502961" name="Shape 15"/>
          <p:cNvSpPr/>
          <p:nvPr/>
        </p:nvSpPr>
        <p:spPr bwMode="auto">
          <a:xfrm>
            <a:off x="5096134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00796490" name="Image 8" descr="preencoded.png"/>
          <p:cNvPicPr>
            <a:picLocks noChangeAspect="1"/>
          </p:cNvPicPr>
          <p:nvPr/>
        </p:nvPicPr>
        <p:blipFill rotWithShape="1">
          <a:blip r:embed="rId12"/>
          <a:srcRect l="0" t="0" r="0" b="0"/>
          <a:stretch/>
        </p:blipFill>
        <p:spPr bwMode="auto">
          <a:xfrm>
            <a:off x="5279014" y="5137996"/>
            <a:ext cx="1633667" cy="468207"/>
          </a:xfrm>
          <a:prstGeom prst="rect">
            <a:avLst/>
          </a:prstGeom>
        </p:spPr>
      </p:pic>
      <p:sp>
        <p:nvSpPr>
          <p:cNvPr id="1412931877" name="Shape 16"/>
          <p:cNvSpPr/>
          <p:nvPr/>
        </p:nvSpPr>
        <p:spPr bwMode="auto">
          <a:xfrm>
            <a:off x="7241865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073674420" name="Image 9" descr="preencoded.png"/>
          <p:cNvPicPr>
            <a:picLocks noChangeAspect="1"/>
          </p:cNvPicPr>
          <p:nvPr/>
        </p:nvPicPr>
        <p:blipFill rotWithShape="1">
          <a:blip r:embed="rId13"/>
          <a:srcRect l="0" t="0" r="0" b="0"/>
          <a:stretch/>
        </p:blipFill>
        <p:spPr bwMode="auto">
          <a:xfrm>
            <a:off x="7424745" y="5181082"/>
            <a:ext cx="1633667" cy="382033"/>
          </a:xfrm>
          <a:prstGeom prst="rect">
            <a:avLst/>
          </a:prstGeom>
        </p:spPr>
      </p:pic>
      <p:sp>
        <p:nvSpPr>
          <p:cNvPr id="1300008657" name="Shape 17"/>
          <p:cNvSpPr/>
          <p:nvPr/>
        </p:nvSpPr>
        <p:spPr bwMode="auto">
          <a:xfrm>
            <a:off x="9387596" y="4892039"/>
            <a:ext cx="1999427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364534630" name="Image 10" descr="preencoded.png"/>
          <p:cNvPicPr>
            <a:picLocks noChangeAspect="1"/>
          </p:cNvPicPr>
          <p:nvPr/>
        </p:nvPicPr>
        <p:blipFill rotWithShape="1">
          <a:blip r:embed="rId14"/>
          <a:srcRect l="0" t="0" r="0" b="0"/>
          <a:stretch/>
        </p:blipFill>
        <p:spPr bwMode="auto">
          <a:xfrm>
            <a:off x="9570476" y="5016044"/>
            <a:ext cx="1633667" cy="712111"/>
          </a:xfrm>
          <a:prstGeom prst="rect">
            <a:avLst/>
          </a:prstGeom>
        </p:spPr>
      </p:pic>
      <p:sp>
        <p:nvSpPr>
          <p:cNvPr id="1224412237" name="Text 18"/>
          <p:cNvSpPr/>
          <p:nvPr/>
        </p:nvSpPr>
        <p:spPr bwMode="auto">
          <a:xfrm>
            <a:off x="7436815" y="45720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REALIZAÇÃO · aiexecutivesummit.com/porto-alegre</a:t>
            </a:r>
            <a:endParaRPr lang="en-US" sz="11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Slide 18">
    <p:bg>
      <p:bgPr shadeToTitle="0">
        <a:solidFill>
          <a:srgbClr val="121A2E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6886978" name="Text 0"/>
          <p:cNvSpPr/>
          <p:nvPr/>
        </p:nvSpPr>
        <p:spPr bwMode="auto"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1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AI Executive Summit · Porto Alegre · 24.09.2026 · SENGE-RS</a:t>
            </a:r>
            <a:endParaRPr lang="en-US" sz="1100"/>
          </a:p>
        </p:txBody>
      </p:sp>
      <p:sp>
        <p:nvSpPr>
          <p:cNvPr id="1370404797" name="Text 1"/>
          <p:cNvSpPr/>
          <p:nvPr/>
        </p:nvSpPr>
        <p:spPr bwMode="auto">
          <a:xfrm>
            <a:off x="11094415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  <a:defRPr/>
            </a:pPr>
            <a:r>
              <a:rPr lang="en-US" sz="1100">
                <a:solidFill>
                  <a:srgbClr val="E0A64A"/>
                </a:solidFill>
                <a:latin typeface="Georgia"/>
                <a:ea typeface="Georgia"/>
                <a:cs typeface="Georgia"/>
              </a:rPr>
              <a:t>15</a:t>
            </a:r>
            <a:endParaRPr lang="en-US" sz="1100"/>
          </a:p>
        </p:txBody>
      </p:sp>
      <p:sp>
        <p:nvSpPr>
          <p:cNvPr id="500678182" name="Text 2"/>
          <p:cNvSpPr/>
          <p:nvPr/>
        </p:nvSpPr>
        <p:spPr bwMode="auto">
          <a:xfrm>
            <a:off x="731520" y="4114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200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N E T W O R K I N G · 19:00 – 21:00</a:t>
            </a:r>
            <a:endParaRPr lang="en-US" sz="1200"/>
          </a:p>
        </p:txBody>
      </p:sp>
      <p:sp>
        <p:nvSpPr>
          <p:cNvPr id="1253129008" name="Text 3"/>
          <p:cNvSpPr/>
          <p:nvPr/>
        </p:nvSpPr>
        <p:spPr bwMode="auto">
          <a:xfrm>
            <a:off x="731520" y="6858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38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Happy Hour</a:t>
            </a:r>
            <a:endParaRPr lang="en-US" sz="3800"/>
          </a:p>
        </p:txBody>
      </p:sp>
      <p:pic>
        <p:nvPicPr>
          <p:cNvPr id="1714291310" name="Image 0" descr="preencoded.png"/>
          <p:cNvPicPr>
            <a:picLocks noChangeAspect="1"/>
          </p:cNvPicPr>
          <p:nvPr/>
        </p:nvPicPr>
        <p:blipFill rotWithShape="1">
          <a:blip r:embed="rId3"/>
          <a:srcRect l="0" t="0" r="0" b="0"/>
          <a:stretch/>
        </p:blipFill>
        <p:spPr bwMode="auto">
          <a:xfrm>
            <a:off x="731520" y="1554480"/>
            <a:ext cx="5394960" cy="3840480"/>
          </a:xfrm>
          <a:prstGeom prst="rect">
            <a:avLst/>
          </a:prstGeom>
        </p:spPr>
      </p:pic>
      <p:sp>
        <p:nvSpPr>
          <p:cNvPr id="1923278267" name="Text 4"/>
          <p:cNvSpPr/>
          <p:nvPr/>
        </p:nvSpPr>
        <p:spPr bwMode="auto">
          <a:xfrm>
            <a:off x="6583680" y="164592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26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Levedura Brew Pub</a:t>
            </a:r>
            <a:endParaRPr lang="en-US" sz="2600"/>
          </a:p>
        </p:txBody>
      </p:sp>
      <p:sp>
        <p:nvSpPr>
          <p:cNvPr id="1013193852" name="Text 5"/>
          <p:cNvSpPr/>
          <p:nvPr/>
        </p:nvSpPr>
        <p:spPr bwMode="auto">
          <a:xfrm>
            <a:off x="6583680" y="22860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500">
                <a:solidFill>
                  <a:srgbClr val="B9C0CF"/>
                </a:solidFill>
                <a:latin typeface="Calibri"/>
                <a:ea typeface="Calibri"/>
                <a:cs typeface="Calibri"/>
              </a:rPr>
              <a:t>Rua General Caldwell, 958 — Menino Deus, Porto Alegre-RS</a:t>
            </a:r>
            <a:endParaRPr lang="en-US" sz="1500"/>
          </a:p>
        </p:txBody>
      </p:sp>
      <p:sp>
        <p:nvSpPr>
          <p:cNvPr id="349235783" name="Text 6"/>
          <p:cNvSpPr/>
          <p:nvPr/>
        </p:nvSpPr>
        <p:spPr bwMode="auto">
          <a:xfrm>
            <a:off x="6583680" y="2926080"/>
            <a:ext cx="4846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600" b="1">
                <a:solidFill>
                  <a:srgbClr val="E0A64A"/>
                </a:solidFill>
                <a:latin typeface="Calibri"/>
                <a:ea typeface="Calibri"/>
                <a:cs typeface="Calibri"/>
              </a:rPr>
              <a:t>A cada 10 convidados, 1 jarra de chopp pilsen cortesia (R$ 39,90).</a:t>
            </a:r>
            <a:endParaRPr lang="en-US" sz="1600"/>
          </a:p>
        </p:txBody>
      </p:sp>
      <p:sp>
        <p:nvSpPr>
          <p:cNvPr id="382088902" name="Text 7"/>
          <p:cNvSpPr/>
          <p:nvPr/>
        </p:nvSpPr>
        <p:spPr bwMode="auto">
          <a:xfrm>
            <a:off x="6583680" y="3749040"/>
            <a:ext cx="4846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  <a:defRPr/>
            </a:pPr>
            <a:r>
              <a:rPr lang="en-US" sz="1400">
                <a:solidFill>
                  <a:srgbClr val="DDE3EF"/>
                </a:solidFill>
                <a:latin typeface="Calibri"/>
                <a:ea typeface="Calibri"/>
                <a:cs typeface="Calibri"/>
              </a:rPr>
              <a:t>Confraternização e networking informal após o evento. Obs.: comanda individual.</a:t>
            </a:r>
            <a:endParaRPr 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?><Relationships xmlns="http://schemas.openxmlformats.org/package/2006/relationships"/>
</file>

<file path=ppt/theme/_rels/theme2.xml.rels><?xml version="1.0" encoding="UTF-8"?><Relationships xmlns="http://schemas.openxmlformats.org/package/2006/relationships"/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ONLYOFFICE/9.2.1.43</Application>
  <PresentationFormat>On-screen Show (4:3)</PresentationFormat>
  <Paragraphs>0</Paragraphs>
  <Slides>19</Slides>
  <Notes>19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/>
  <cp:revision>2</cp:revision>
  <dcterms:created xsi:type="dcterms:W3CDTF">2026-09-10T05:41:19Z</dcterms:created>
  <dcterms:modified xsi:type="dcterms:W3CDTF">2026-09-10T20:06:31Z</dcterms:modified>
</cp:coreProperties>
</file>