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1077511-EB88-48FB-9F17-39DF0421965A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72670D-13E6-4754-BE26-769725B7400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E4CF1A-65B7-41F1-9A3C-012C5687DEA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4AC004-A905-4C19-86A9-049E2337F2F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D0F5DD-B565-4CF7-B6E3-C74B83BFADC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4126E4-249D-4CDA-8C63-589F36BD5B9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9B4628-DC9E-494A-A3A4-9810C80A505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89C649-882A-442A-AB5F-CEA3D96BB04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FE69C95-F0E2-4734-8943-9962267AE79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412480" y="0"/>
            <a:ext cx="3778920" cy="6857640"/>
          </a:xfrm>
          <a:prstGeom prst="rect">
            <a:avLst/>
          </a:prstGeom>
          <a:solidFill>
            <a:srgbClr val="0d213b"/>
          </a:solidFill>
          <a:ln w="12700">
            <a:solidFill>
              <a:srgbClr val="0d21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2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4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5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6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8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658440" y="255960"/>
            <a:ext cx="7314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EXEMPLO FICTÍCIO  ·  TODO O CONTEÚDO DEVE SER SUBSTITUÍDO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658440" y="594360"/>
            <a:ext cx="7131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3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CASE REAL OU PRÁTICO  ·  10 MINUTOS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658440" y="1325880"/>
            <a:ext cx="72691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Triagem assistida de solicitações internas</a:t>
            </a:r>
            <a:endParaRPr b="0" lang="en-US" sz="4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658440" y="3063240"/>
            <a:ext cx="70405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d8e0e8"/>
                </a:solidFill>
                <a:effectLst/>
                <a:uFillTx/>
                <a:latin typeface="Arial"/>
                <a:ea typeface="Arial"/>
              </a:rPr>
              <a:t>IA organiza pedidos e sugere prioridades para revisão humana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658440" y="4800600"/>
            <a:ext cx="5303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ANA EXEMPLO  ·  PERSONAGEM FICTÍCIA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5"/>
          <p:cNvSpPr/>
          <p:nvPr/>
        </p:nvSpPr>
        <p:spPr>
          <a:xfrm>
            <a:off x="658440" y="5230440"/>
            <a:ext cx="7040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Coordenadora de Operações  ·  Organização Exemplo  ·  Edição do evento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8732520" y="2057400"/>
            <a:ext cx="30628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AES</a:t>
            </a:r>
            <a:endParaRPr b="0" lang="en-US" sz="7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8732520" y="3218760"/>
            <a:ext cx="306288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139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AI EXECUTIVE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139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SUMMIT BRASIL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9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0:45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20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1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COMECE PELO NEGÓCIO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Qual problema precisava ser resolvido?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1:00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2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4"/>
          <p:cNvSpPr/>
          <p:nvPr/>
        </p:nvSpPr>
        <p:spPr>
          <a:xfrm>
            <a:off x="685800" y="174636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685800" y="18104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6"/>
          <p:cNvSpPr/>
          <p:nvPr/>
        </p:nvSpPr>
        <p:spPr>
          <a:xfrm>
            <a:off x="1252800" y="169164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Pedidos chegavam por e-mail e formulário, sem classificação comum.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7"/>
          <p:cNvSpPr/>
          <p:nvPr/>
        </p:nvSpPr>
        <p:spPr>
          <a:xfrm>
            <a:off x="685800" y="27342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8"/>
          <p:cNvSpPr/>
          <p:nvPr/>
        </p:nvSpPr>
        <p:spPr>
          <a:xfrm>
            <a:off x="685800" y="27979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9"/>
          <p:cNvSpPr/>
          <p:nvPr/>
        </p:nvSpPr>
        <p:spPr>
          <a:xfrm>
            <a:off x="1252800" y="267912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A equipe gastava tempo lendo, organizando e encaminhando cada solicitação.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20"/>
          <p:cNvSpPr/>
          <p:nvPr/>
        </p:nvSpPr>
        <p:spPr>
          <a:xfrm>
            <a:off x="685800" y="372168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1"/>
          <p:cNvSpPr/>
          <p:nvPr/>
        </p:nvSpPr>
        <p:spPr>
          <a:xfrm>
            <a:off x="685800" y="378576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22"/>
          <p:cNvSpPr/>
          <p:nvPr/>
        </p:nvSpPr>
        <p:spPr>
          <a:xfrm>
            <a:off x="1252800" y="366660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Uma pessoa copiava os dados para uma planilha e definia a prioridade manualmente.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23"/>
          <p:cNvSpPr/>
          <p:nvPr/>
        </p:nvSpPr>
        <p:spPr>
          <a:xfrm>
            <a:off x="6812280" y="1645920"/>
            <a:ext cx="4663080" cy="338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4"/>
          <p:cNvSpPr/>
          <p:nvPr/>
        </p:nvSpPr>
        <p:spPr>
          <a:xfrm>
            <a:off x="7040880" y="1828800"/>
            <a:ext cx="42058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EVIDÊNCIA VISUAL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5"/>
          <p:cNvSpPr/>
          <p:nvPr/>
        </p:nvSpPr>
        <p:spPr>
          <a:xfrm>
            <a:off x="7040880" y="2176200"/>
            <a:ext cx="4205880" cy="26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E-MAIL + FORMULÁRIO  →  LEITURA MANUAL  →  PLANILHA  →  ENCAMINHAMENTO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6"/>
          <p:cNvSpPr/>
          <p:nvPr/>
        </p:nvSpPr>
        <p:spPr>
          <a:xfrm>
            <a:off x="685800" y="5230440"/>
            <a:ext cx="10698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Exemplo: o problema é explicado antes da tecnologia e sem exagerar os resultados.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DA INTENÇÃO À PRÁTICA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O que foi feito — e para quê?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3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4"/>
          <p:cNvSpPr/>
          <p:nvPr/>
        </p:nvSpPr>
        <p:spPr>
          <a:xfrm>
            <a:off x="658440" y="1664280"/>
            <a:ext cx="10972440" cy="98712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5"/>
          <p:cNvSpPr/>
          <p:nvPr/>
        </p:nvSpPr>
        <p:spPr>
          <a:xfrm>
            <a:off x="887040" y="1847160"/>
            <a:ext cx="105152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 SOLUÇÃO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6"/>
          <p:cNvSpPr/>
          <p:nvPr/>
        </p:nvSpPr>
        <p:spPr>
          <a:xfrm>
            <a:off x="887040" y="2194560"/>
            <a:ext cx="10515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Classificar solicitações e sugerir prioridade para a equipe de atendimento.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7"/>
          <p:cNvSpPr/>
          <p:nvPr/>
        </p:nvSpPr>
        <p:spPr>
          <a:xfrm>
            <a:off x="65844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8"/>
          <p:cNvSpPr/>
          <p:nvPr/>
        </p:nvSpPr>
        <p:spPr>
          <a:xfrm>
            <a:off x="134424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PROCESSO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9"/>
          <p:cNvSpPr/>
          <p:nvPr/>
        </p:nvSpPr>
        <p:spPr>
          <a:xfrm>
            <a:off x="65844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Entrada, classificação e encaminhamento das solicitações.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0"/>
          <p:cNvSpPr/>
          <p:nvPr/>
        </p:nvSpPr>
        <p:spPr>
          <a:xfrm>
            <a:off x="438912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1"/>
          <p:cNvSpPr/>
          <p:nvPr/>
        </p:nvSpPr>
        <p:spPr>
          <a:xfrm>
            <a:off x="507492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USUÁRIOS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22"/>
          <p:cNvSpPr/>
          <p:nvPr/>
        </p:nvSpPr>
        <p:spPr>
          <a:xfrm>
            <a:off x="438912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Analistas que revisam e encaminham cada pedido.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23"/>
          <p:cNvSpPr/>
          <p:nvPr/>
        </p:nvSpPr>
        <p:spPr>
          <a:xfrm>
            <a:off x="811980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4"/>
          <p:cNvSpPr/>
          <p:nvPr/>
        </p:nvSpPr>
        <p:spPr>
          <a:xfrm>
            <a:off x="880560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OBJETIVO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5"/>
          <p:cNvSpPr/>
          <p:nvPr/>
        </p:nvSpPr>
        <p:spPr>
          <a:xfrm>
            <a:off x="811980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Reduzir o trabalho repetitivo e dar mais consistência à triagem.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26"/>
          <p:cNvSpPr/>
          <p:nvPr/>
        </p:nvSpPr>
        <p:spPr>
          <a:xfrm>
            <a:off x="960120" y="3456360"/>
            <a:ext cx="8458200" cy="360"/>
          </a:xfrm>
          <a:prstGeom prst="line">
            <a:avLst/>
          </a:prstGeom>
          <a:ln w="25400">
            <a:solidFill>
              <a:srgbClr val="33c6d9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ARQUITETURA DA SOLUÇÃO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Quais tecnologias sustentaram o case?</a:t>
            </a:r>
            <a:endParaRPr b="0" lang="en-US" sz="4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1:30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4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14"/>
          <p:cNvSpPr/>
          <p:nvPr/>
        </p:nvSpPr>
        <p:spPr>
          <a:xfrm>
            <a:off x="713160" y="168264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5"/>
          <p:cNvSpPr/>
          <p:nvPr/>
        </p:nvSpPr>
        <p:spPr>
          <a:xfrm>
            <a:off x="713160" y="174636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6"/>
          <p:cNvSpPr/>
          <p:nvPr/>
        </p:nvSpPr>
        <p:spPr>
          <a:xfrm>
            <a:off x="1280160" y="162756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Modelo de linguagem acessado por API, sem citar fornecedor neste exemplo.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7"/>
          <p:cNvSpPr/>
          <p:nvPr/>
        </p:nvSpPr>
        <p:spPr>
          <a:xfrm>
            <a:off x="713160" y="25056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8"/>
          <p:cNvSpPr/>
          <p:nvPr/>
        </p:nvSpPr>
        <p:spPr>
          <a:xfrm>
            <a:off x="713160" y="25693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9"/>
          <p:cNvSpPr/>
          <p:nvPr/>
        </p:nvSpPr>
        <p:spPr>
          <a:xfrm>
            <a:off x="1280160" y="245052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Nuvem, integrada ao formulário e ao sistema interno de atendimento.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20"/>
          <p:cNvSpPr/>
          <p:nvPr/>
        </p:nvSpPr>
        <p:spPr>
          <a:xfrm>
            <a:off x="713160" y="332856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1"/>
          <p:cNvSpPr/>
          <p:nvPr/>
        </p:nvSpPr>
        <p:spPr>
          <a:xfrm>
            <a:off x="713160" y="339228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2"/>
          <p:cNvSpPr/>
          <p:nvPr/>
        </p:nvSpPr>
        <p:spPr>
          <a:xfrm>
            <a:off x="1280160" y="327348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Texto do pedido, categorias aprovadas e base interna de orientações.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Shape 23"/>
          <p:cNvSpPr/>
          <p:nvPr/>
        </p:nvSpPr>
        <p:spPr>
          <a:xfrm>
            <a:off x="713160" y="415152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4"/>
          <p:cNvSpPr/>
          <p:nvPr/>
        </p:nvSpPr>
        <p:spPr>
          <a:xfrm>
            <a:off x="713160" y="42152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04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5"/>
          <p:cNvSpPr/>
          <p:nvPr/>
        </p:nvSpPr>
        <p:spPr>
          <a:xfrm>
            <a:off x="1280160" y="409644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Acesso por perfil, registro das decisões e revisão humana obrigatória.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26"/>
          <p:cNvSpPr/>
          <p:nvPr/>
        </p:nvSpPr>
        <p:spPr>
          <a:xfrm>
            <a:off x="6812280" y="1627560"/>
            <a:ext cx="4708800" cy="3520080"/>
          </a:xfrm>
          <a:prstGeom prst="rect">
            <a:avLst/>
          </a:prstGeom>
          <a:solidFill>
            <a:srgbClr val="0d213b">
              <a:alpha val="96000"/>
            </a:srgbClr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7"/>
          <p:cNvSpPr/>
          <p:nvPr/>
        </p:nvSpPr>
        <p:spPr>
          <a:xfrm>
            <a:off x="7040880" y="1810440"/>
            <a:ext cx="42516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DIAGRAMA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8"/>
          <p:cNvSpPr/>
          <p:nvPr/>
        </p:nvSpPr>
        <p:spPr>
          <a:xfrm>
            <a:off x="7040880" y="2157840"/>
            <a:ext cx="4251600" cy="280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FORMULÁRIO  →  FILTRO DE DADOS  →  MODELO DE IA  →  REVISÃO HUMANA  →  SISTEMA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29"/>
          <p:cNvSpPr/>
          <p:nvPr/>
        </p:nvSpPr>
        <p:spPr>
          <a:xfrm>
            <a:off x="713160" y="5257800"/>
            <a:ext cx="106981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Exemplo simples: mostre tecnologia, ambiente, dados, integrações e controles em um único fluxo.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DECISÕES TÉCNICAS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Qual infraestrutura foi escolhida — e por quê?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5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4"/>
          <p:cNvSpPr/>
          <p:nvPr/>
        </p:nvSpPr>
        <p:spPr>
          <a:xfrm>
            <a:off x="658440" y="1691640"/>
            <a:ext cx="3657240" cy="141696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5"/>
          <p:cNvSpPr/>
          <p:nvPr/>
        </p:nvSpPr>
        <p:spPr>
          <a:xfrm>
            <a:off x="887040" y="1874520"/>
            <a:ext cx="32000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ESCOLHA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6"/>
          <p:cNvSpPr/>
          <p:nvPr/>
        </p:nvSpPr>
        <p:spPr>
          <a:xfrm>
            <a:off x="887040" y="2221920"/>
            <a:ext cx="32000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GPU dedicada: não se aplica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7"/>
          <p:cNvSpPr/>
          <p:nvPr/>
        </p:nvSpPr>
        <p:spPr>
          <a:xfrm>
            <a:off x="4498920" y="1691640"/>
            <a:ext cx="7113600" cy="1416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8"/>
          <p:cNvSpPr/>
          <p:nvPr/>
        </p:nvSpPr>
        <p:spPr>
          <a:xfrm>
            <a:off x="4727520" y="1874520"/>
            <a:ext cx="66564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JUSTIFICATIVA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9"/>
          <p:cNvSpPr/>
          <p:nvPr/>
        </p:nvSpPr>
        <p:spPr>
          <a:xfrm>
            <a:off x="4727520" y="2221920"/>
            <a:ext cx="66564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Foi usada uma API em nuvem porque o piloto tinha baixo volume e não justificava comprar infraestrutura própria.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20"/>
          <p:cNvSpPr/>
          <p:nvPr/>
        </p:nvSpPr>
        <p:spPr>
          <a:xfrm>
            <a:off x="658440" y="3401640"/>
            <a:ext cx="10954080" cy="1188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1"/>
          <p:cNvSpPr/>
          <p:nvPr/>
        </p:nvSpPr>
        <p:spPr>
          <a:xfrm>
            <a:off x="887040" y="3584520"/>
            <a:ext cx="104968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ALTERNATIVA VÁLIDA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2"/>
          <p:cNvSpPr/>
          <p:nvPr/>
        </p:nvSpPr>
        <p:spPr>
          <a:xfrm>
            <a:off x="887040" y="3931920"/>
            <a:ext cx="104968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Serviço equivalente: processamento sob demanda contratado por uso, com monitoramento do consumo.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3"/>
          <p:cNvSpPr/>
          <p:nvPr/>
        </p:nvSpPr>
        <p:spPr>
          <a:xfrm>
            <a:off x="658440" y="5074920"/>
            <a:ext cx="1142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5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DECISÃO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4"/>
          <p:cNvSpPr/>
          <p:nvPr/>
        </p:nvSpPr>
        <p:spPr>
          <a:xfrm>
            <a:off x="1874520" y="5010840"/>
            <a:ext cx="89607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6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Menor controle da infraestrutura em troca de implantação mais simples no piloto.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EXECUÇÃO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Como o projeto foi implantado e qual foi o CAPEX?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6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14"/>
          <p:cNvSpPr/>
          <p:nvPr/>
        </p:nvSpPr>
        <p:spPr>
          <a:xfrm>
            <a:off x="658440" y="1691640"/>
            <a:ext cx="2331360" cy="8042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5"/>
          <p:cNvSpPr/>
          <p:nvPr/>
        </p:nvSpPr>
        <p:spPr>
          <a:xfrm>
            <a:off x="7862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DESCOBERTA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6"/>
          <p:cNvSpPr/>
          <p:nvPr/>
        </p:nvSpPr>
        <p:spPr>
          <a:xfrm>
            <a:off x="30175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17"/>
          <p:cNvSpPr/>
          <p:nvPr/>
        </p:nvSpPr>
        <p:spPr>
          <a:xfrm>
            <a:off x="34016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8"/>
          <p:cNvSpPr/>
          <p:nvPr/>
        </p:nvSpPr>
        <p:spPr>
          <a:xfrm>
            <a:off x="35294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PILOTO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9"/>
          <p:cNvSpPr/>
          <p:nvPr/>
        </p:nvSpPr>
        <p:spPr>
          <a:xfrm>
            <a:off x="57607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20"/>
          <p:cNvSpPr/>
          <p:nvPr/>
        </p:nvSpPr>
        <p:spPr>
          <a:xfrm>
            <a:off x="61448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21"/>
          <p:cNvSpPr/>
          <p:nvPr/>
        </p:nvSpPr>
        <p:spPr>
          <a:xfrm>
            <a:off x="62726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IMPLANTAÇÃO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22"/>
          <p:cNvSpPr/>
          <p:nvPr/>
        </p:nvSpPr>
        <p:spPr>
          <a:xfrm>
            <a:off x="85039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23"/>
          <p:cNvSpPr/>
          <p:nvPr/>
        </p:nvSpPr>
        <p:spPr>
          <a:xfrm>
            <a:off x="88880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24"/>
          <p:cNvSpPr/>
          <p:nvPr/>
        </p:nvSpPr>
        <p:spPr>
          <a:xfrm>
            <a:off x="90158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ESCALA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25"/>
          <p:cNvSpPr/>
          <p:nvPr/>
        </p:nvSpPr>
        <p:spPr>
          <a:xfrm>
            <a:off x="658440" y="2971800"/>
            <a:ext cx="3401280" cy="1371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6"/>
          <p:cNvSpPr/>
          <p:nvPr/>
        </p:nvSpPr>
        <p:spPr>
          <a:xfrm>
            <a:off x="887040" y="3154680"/>
            <a:ext cx="29440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PRAZO E PESSOAS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27"/>
          <p:cNvSpPr/>
          <p:nvPr/>
        </p:nvSpPr>
        <p:spPr>
          <a:xfrm>
            <a:off x="887040" y="3502080"/>
            <a:ext cx="294408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8 semanas · equipe fictícia de 4 pessoas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28"/>
          <p:cNvSpPr/>
          <p:nvPr/>
        </p:nvSpPr>
        <p:spPr>
          <a:xfrm>
            <a:off x="4251960" y="2971800"/>
            <a:ext cx="3401280" cy="137124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29"/>
          <p:cNvSpPr/>
          <p:nvPr/>
        </p:nvSpPr>
        <p:spPr>
          <a:xfrm>
            <a:off x="4480560" y="3154680"/>
            <a:ext cx="29440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INVESTIMENTO INICIAL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30"/>
          <p:cNvSpPr/>
          <p:nvPr/>
        </p:nvSpPr>
        <p:spPr>
          <a:xfrm>
            <a:off x="4480560" y="3502080"/>
            <a:ext cx="294408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R$ 40 mil · valor ilustrativo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31"/>
          <p:cNvSpPr/>
          <p:nvPr/>
        </p:nvSpPr>
        <p:spPr>
          <a:xfrm>
            <a:off x="7845480" y="2971800"/>
            <a:ext cx="3767040" cy="1371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32"/>
          <p:cNvSpPr/>
          <p:nvPr/>
        </p:nvSpPr>
        <p:spPr>
          <a:xfrm>
            <a:off x="8074080" y="3154680"/>
            <a:ext cx="33098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FINALIDADE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3"/>
          <p:cNvSpPr/>
          <p:nvPr/>
        </p:nvSpPr>
        <p:spPr>
          <a:xfrm>
            <a:off x="8074080" y="3502080"/>
            <a:ext cx="33098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Integração, configuração, testes e treinamento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34"/>
          <p:cNvSpPr/>
          <p:nvPr/>
        </p:nvSpPr>
        <p:spPr>
          <a:xfrm>
            <a:off x="658440" y="4892040"/>
            <a:ext cx="10789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Todos os valores deste exemplo são fictícios. Use valores reais ou escreva “não se aplica”.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RESULTADO ECONÔMICO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Quanto custa manter — e qual retorno foi medido?</a:t>
            </a:r>
            <a:endParaRPr b="0" lang="en-US" sz="4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1:45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7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4"/>
          <p:cNvSpPr/>
          <p:nvPr/>
        </p:nvSpPr>
        <p:spPr>
          <a:xfrm>
            <a:off x="68580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12700">
            <a:solidFill>
              <a:srgbClr val="28425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5"/>
          <p:cNvSpPr/>
          <p:nvPr/>
        </p:nvSpPr>
        <p:spPr>
          <a:xfrm>
            <a:off x="91440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OPERAÇÃO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16"/>
          <p:cNvSpPr/>
          <p:nvPr/>
        </p:nvSpPr>
        <p:spPr>
          <a:xfrm>
            <a:off x="91440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R$ 6 mil/mês · fictício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17"/>
          <p:cNvSpPr/>
          <p:nvPr/>
        </p:nvSpPr>
        <p:spPr>
          <a:xfrm>
            <a:off x="438912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18"/>
          <p:cNvSpPr/>
          <p:nvPr/>
        </p:nvSpPr>
        <p:spPr>
          <a:xfrm>
            <a:off x="461772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RETORNO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9"/>
          <p:cNvSpPr/>
          <p:nvPr/>
        </p:nvSpPr>
        <p:spPr>
          <a:xfrm>
            <a:off x="461772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50% em 12 meses · fictício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20"/>
          <p:cNvSpPr/>
          <p:nvPr/>
        </p:nvSpPr>
        <p:spPr>
          <a:xfrm>
            <a:off x="809244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12700">
            <a:solidFill>
              <a:srgbClr val="28425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21"/>
          <p:cNvSpPr/>
          <p:nvPr/>
        </p:nvSpPr>
        <p:spPr>
          <a:xfrm>
            <a:off x="832104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PREMISSAS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22"/>
          <p:cNvSpPr/>
          <p:nvPr/>
        </p:nvSpPr>
        <p:spPr>
          <a:xfrm>
            <a:off x="832104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12 meses · (benefício − custo) ÷ custo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23"/>
          <p:cNvSpPr/>
          <p:nvPr/>
        </p:nvSpPr>
        <p:spPr>
          <a:xfrm>
            <a:off x="713160" y="357516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24"/>
          <p:cNvSpPr/>
          <p:nvPr/>
        </p:nvSpPr>
        <p:spPr>
          <a:xfrm>
            <a:off x="713160" y="36392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25"/>
          <p:cNvSpPr/>
          <p:nvPr/>
        </p:nvSpPr>
        <p:spPr>
          <a:xfrm>
            <a:off x="1280160" y="352044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API, suporte, monitoramento e revisão periódica das categorias.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26"/>
          <p:cNvSpPr/>
          <p:nvPr/>
        </p:nvSpPr>
        <p:spPr>
          <a:xfrm>
            <a:off x="713160" y="42336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27"/>
          <p:cNvSpPr/>
          <p:nvPr/>
        </p:nvSpPr>
        <p:spPr>
          <a:xfrm>
            <a:off x="713160" y="429768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28"/>
          <p:cNvSpPr/>
          <p:nvPr/>
        </p:nvSpPr>
        <p:spPr>
          <a:xfrm>
            <a:off x="1280160" y="417888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Exemplo: menos horas de triagem manual e mais consistência na classificação.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29"/>
          <p:cNvSpPr/>
          <p:nvPr/>
        </p:nvSpPr>
        <p:spPr>
          <a:xfrm>
            <a:off x="713160" y="489204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30"/>
          <p:cNvSpPr/>
          <p:nvPr/>
        </p:nvSpPr>
        <p:spPr>
          <a:xfrm>
            <a:off x="713160" y="49561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31"/>
          <p:cNvSpPr/>
          <p:nvPr/>
        </p:nvSpPr>
        <p:spPr>
          <a:xfrm>
            <a:off x="1280160" y="483732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Exemplo: registros internos comparados por 12 meses — dados fictícios.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32"/>
          <p:cNvSpPr/>
          <p:nvPr/>
        </p:nvSpPr>
        <p:spPr>
          <a:xfrm>
            <a:off x="713160" y="5623560"/>
            <a:ext cx="10652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3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Valores apenas didáticos. Na apresentação real, mostre a medição ou escreva “ROI ainda não medido”.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FECHAMENTO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O que aprendemos — e o que o público pode aplicar?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EXEMPLO FICTÍCIO — SUBSTITUA O CONTEÚDO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1:00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8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4"/>
          <p:cNvSpPr/>
          <p:nvPr/>
        </p:nvSpPr>
        <p:spPr>
          <a:xfrm>
            <a:off x="65844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5"/>
          <p:cNvSpPr/>
          <p:nvPr/>
        </p:nvSpPr>
        <p:spPr>
          <a:xfrm>
            <a:off x="88704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FUNCIONOU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6"/>
          <p:cNvSpPr/>
          <p:nvPr/>
        </p:nvSpPr>
        <p:spPr>
          <a:xfrm>
            <a:off x="88704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Categorias simples tiveram sugestões consistentes.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17"/>
          <p:cNvSpPr/>
          <p:nvPr/>
        </p:nvSpPr>
        <p:spPr>
          <a:xfrm>
            <a:off x="437076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8"/>
          <p:cNvSpPr/>
          <p:nvPr/>
        </p:nvSpPr>
        <p:spPr>
          <a:xfrm>
            <a:off x="459936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NÃO FUNCIONOU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19"/>
          <p:cNvSpPr/>
          <p:nvPr/>
        </p:nvSpPr>
        <p:spPr>
          <a:xfrm>
            <a:off x="459936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Pedidos ambíguos exigiram mais contexto e revisão.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20"/>
          <p:cNvSpPr/>
          <p:nvPr/>
        </p:nvSpPr>
        <p:spPr>
          <a:xfrm>
            <a:off x="808344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21"/>
          <p:cNvSpPr/>
          <p:nvPr/>
        </p:nvSpPr>
        <p:spPr>
          <a:xfrm>
            <a:off x="831204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PRÓXIMO PASSO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22"/>
          <p:cNvSpPr/>
          <p:nvPr/>
        </p:nvSpPr>
        <p:spPr>
          <a:xfrm>
            <a:off x="831204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Testar novas áreas mantendo a validação humana.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23"/>
          <p:cNvSpPr/>
          <p:nvPr/>
        </p:nvSpPr>
        <p:spPr>
          <a:xfrm>
            <a:off x="658440" y="340164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15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3 RECOMENDAÇÕES PRÁTICAS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24"/>
          <p:cNvSpPr/>
          <p:nvPr/>
        </p:nvSpPr>
        <p:spPr>
          <a:xfrm>
            <a:off x="713160" y="387720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25"/>
          <p:cNvSpPr/>
          <p:nvPr/>
        </p:nvSpPr>
        <p:spPr>
          <a:xfrm>
            <a:off x="713160" y="39409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26"/>
          <p:cNvSpPr/>
          <p:nvPr/>
        </p:nvSpPr>
        <p:spPr>
          <a:xfrm>
            <a:off x="1280160" y="382212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Comece por um processo pequeno e repetitivo.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27"/>
          <p:cNvSpPr/>
          <p:nvPr/>
        </p:nvSpPr>
        <p:spPr>
          <a:xfrm>
            <a:off x="713160" y="449892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28"/>
          <p:cNvSpPr/>
          <p:nvPr/>
        </p:nvSpPr>
        <p:spPr>
          <a:xfrm>
            <a:off x="713160" y="456300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29"/>
          <p:cNvSpPr/>
          <p:nvPr/>
        </p:nvSpPr>
        <p:spPr>
          <a:xfrm>
            <a:off x="1280160" y="444384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Defina quem revisa e responde por cada decisão.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30"/>
          <p:cNvSpPr/>
          <p:nvPr/>
        </p:nvSpPr>
        <p:spPr>
          <a:xfrm>
            <a:off x="713160" y="512064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31"/>
          <p:cNvSpPr/>
          <p:nvPr/>
        </p:nvSpPr>
        <p:spPr>
          <a:xfrm>
            <a:off x="713160" y="51847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32"/>
          <p:cNvSpPr/>
          <p:nvPr/>
        </p:nvSpPr>
        <p:spPr>
          <a:xfrm>
            <a:off x="1280160" y="506592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Meça custo, qualidade e tempo antes e depois.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AI Executive Summit Brasil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2026-09-22T00:00:44Z</dcterms:created>
  <dc:creator>AI Executive Summit Brasil</dc:creator>
  <dc:description/>
  <dc:language>en-US</dc:language>
  <cp:lastModifiedBy>AI Executive Summit Brasil</cp:lastModifiedBy>
  <dcterms:modified xsi:type="dcterms:W3CDTF">2026-09-22T00:00:44Z</dcterms:modified>
  <cp:revision>1</cp:revision>
  <dc:subject>Exemplo fictício editável de apresentação de case em painel</dc:subject>
  <dc:title>Apresentação para painelistas com exemplos — 8 slides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8</vt:r8>
  </property>
  <property fmtid="{D5CDD505-2E9C-101B-9397-08002B2CF9AE}" pid="3" name="PresentationFormat">
    <vt:lpwstr>On-screen Show (16:9)</vt:lpwstr>
  </property>
  <property fmtid="{D5CDD505-2E9C-101B-9397-08002B2CF9AE}" pid="4" name="Slides">
    <vt:r8>8</vt:r8>
  </property>
</Properties>
</file>