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4871E7D0-4D05-46DA-BA36-D8B8C59DB89F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8B55FE-3505-42E2-B303-24823D676A4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6CCD8FD-F848-43E1-A4B8-119F10CB7D0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42C02D-821B-4E8A-A6FC-D77A98E0548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97D8BC-6E76-4275-8BAC-09054B0A71F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8AE9FD6-0880-468F-BB63-6C189756149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AAFD806-1EA6-43B1-A88D-2E59BD4E10E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169AC8F-22BC-4B0A-A1B7-80920041A27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20A201-AAEA-4125-8D69-90E2FD85F95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412480" y="0"/>
            <a:ext cx="3778920" cy="6857640"/>
          </a:xfrm>
          <a:prstGeom prst="rect">
            <a:avLst/>
          </a:prstGeom>
          <a:solidFill>
            <a:srgbClr val="0d213b"/>
          </a:solidFill>
          <a:ln w="12700">
            <a:solidFill>
              <a:srgbClr val="0d213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Shape 2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3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4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Shape 5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6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7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8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9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658440" y="594360"/>
            <a:ext cx="71319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3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CASE REAL OU PRÁTICO  ·  10 MINUTOS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11"/>
          <p:cNvSpPr/>
          <p:nvPr/>
        </p:nvSpPr>
        <p:spPr>
          <a:xfrm>
            <a:off x="658440" y="1325880"/>
            <a:ext cx="72691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[TÍTULO DO CASE]</a:t>
            </a:r>
            <a:endParaRPr b="0" lang="en-US" sz="4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12"/>
          <p:cNvSpPr/>
          <p:nvPr/>
        </p:nvSpPr>
        <p:spPr>
          <a:xfrm>
            <a:off x="658440" y="3063240"/>
            <a:ext cx="704052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800" strike="noStrike" u="none">
                <a:solidFill>
                  <a:srgbClr val="d8e0e8"/>
                </a:solidFill>
                <a:effectLst/>
                <a:uFillTx/>
                <a:latin typeface="Arial"/>
                <a:ea typeface="Arial"/>
              </a:rPr>
              <a:t>[Uma frase que antecipa o valor do case]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13"/>
          <p:cNvSpPr/>
          <p:nvPr/>
        </p:nvSpPr>
        <p:spPr>
          <a:xfrm>
            <a:off x="658440" y="4800600"/>
            <a:ext cx="53031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[NOME DO PAINELISTA]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658440" y="5230440"/>
            <a:ext cx="70405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[Cargo]  ·  [Empresa]  ·  [Edição do evento]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15"/>
          <p:cNvSpPr/>
          <p:nvPr/>
        </p:nvSpPr>
        <p:spPr>
          <a:xfrm>
            <a:off x="8732520" y="2057400"/>
            <a:ext cx="306288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AES</a:t>
            </a:r>
            <a:endParaRPr b="0" lang="en-US" sz="7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6"/>
          <p:cNvSpPr/>
          <p:nvPr/>
        </p:nvSpPr>
        <p:spPr>
          <a:xfrm>
            <a:off x="8732520" y="3218760"/>
            <a:ext cx="306288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139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AI EXECUTIVE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139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SUMMIT BRASIL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7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AI EXECUTIVE SUMMIT BRASIL  ·  MODELO PARA PAINELISTAS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8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TEMPO SUGERIDO  0:45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9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1 / 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COMECE PELO NEGÓCIO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Qual problema precisava ser resolvido?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MODELO PARA PAINELISTAS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1:00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2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14"/>
          <p:cNvSpPr/>
          <p:nvPr/>
        </p:nvSpPr>
        <p:spPr>
          <a:xfrm>
            <a:off x="685800" y="1746360"/>
            <a:ext cx="383760" cy="383760"/>
          </a:xfrm>
          <a:prstGeom prst="ellipse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5"/>
          <p:cNvSpPr/>
          <p:nvPr/>
        </p:nvSpPr>
        <p:spPr>
          <a:xfrm>
            <a:off x="685800" y="181044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6"/>
          <p:cNvSpPr/>
          <p:nvPr/>
        </p:nvSpPr>
        <p:spPr>
          <a:xfrm>
            <a:off x="1252800" y="1691640"/>
            <a:ext cx="4919040" cy="8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[Qual era o problema ou oportunidade?]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Shape 17"/>
          <p:cNvSpPr/>
          <p:nvPr/>
        </p:nvSpPr>
        <p:spPr>
          <a:xfrm>
            <a:off x="685800" y="273420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8"/>
          <p:cNvSpPr/>
          <p:nvPr/>
        </p:nvSpPr>
        <p:spPr>
          <a:xfrm>
            <a:off x="685800" y="27979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9"/>
          <p:cNvSpPr/>
          <p:nvPr/>
        </p:nvSpPr>
        <p:spPr>
          <a:xfrm>
            <a:off x="1252800" y="2679120"/>
            <a:ext cx="4919040" cy="8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[Quem era afetado e qual era o impacto?]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20"/>
          <p:cNvSpPr/>
          <p:nvPr/>
        </p:nvSpPr>
        <p:spPr>
          <a:xfrm>
            <a:off x="685800" y="372168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21"/>
          <p:cNvSpPr/>
          <p:nvPr/>
        </p:nvSpPr>
        <p:spPr>
          <a:xfrm>
            <a:off x="685800" y="378576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22"/>
          <p:cNvSpPr/>
          <p:nvPr/>
        </p:nvSpPr>
        <p:spPr>
          <a:xfrm>
            <a:off x="1252800" y="3666600"/>
            <a:ext cx="4919040" cy="8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[Como o processo funcionava antes?]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23"/>
          <p:cNvSpPr/>
          <p:nvPr/>
        </p:nvSpPr>
        <p:spPr>
          <a:xfrm>
            <a:off x="6812280" y="1645920"/>
            <a:ext cx="4663080" cy="338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24"/>
          <p:cNvSpPr/>
          <p:nvPr/>
        </p:nvSpPr>
        <p:spPr>
          <a:xfrm>
            <a:off x="7040880" y="1828800"/>
            <a:ext cx="42058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EVIDÊNCIA VISUAL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25"/>
          <p:cNvSpPr/>
          <p:nvPr/>
        </p:nvSpPr>
        <p:spPr>
          <a:xfrm>
            <a:off x="7040880" y="2176200"/>
            <a:ext cx="4205880" cy="266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[INSIRA UMA IMAGEM, FLUXO “ANTES” OU DADO DE CONTEXTO]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26"/>
          <p:cNvSpPr/>
          <p:nvPr/>
        </p:nvSpPr>
        <p:spPr>
          <a:xfrm>
            <a:off x="685800" y="5230440"/>
            <a:ext cx="106981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Evite começar pela tecnologia. Mostre primeiro por que o problema importava.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DA INTENÇÃO À PRÁTICA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O que foi feito — e para quê?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MODELO PARA PAINELISTAS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1:15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3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14"/>
          <p:cNvSpPr/>
          <p:nvPr/>
        </p:nvSpPr>
        <p:spPr>
          <a:xfrm>
            <a:off x="658440" y="1664280"/>
            <a:ext cx="10972440" cy="987120"/>
          </a:xfrm>
          <a:prstGeom prst="rect">
            <a:avLst/>
          </a:prstGeom>
          <a:solidFill>
            <a:srgbClr val="ffffff"/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5"/>
          <p:cNvSpPr/>
          <p:nvPr/>
        </p:nvSpPr>
        <p:spPr>
          <a:xfrm>
            <a:off x="887040" y="1847160"/>
            <a:ext cx="105152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A SOLUÇÃO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6"/>
          <p:cNvSpPr/>
          <p:nvPr/>
        </p:nvSpPr>
        <p:spPr>
          <a:xfrm>
            <a:off x="887040" y="2194560"/>
            <a:ext cx="10515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[Descreva a aplicação em uma frase: verbo + processo + público]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7"/>
          <p:cNvSpPr/>
          <p:nvPr/>
        </p:nvSpPr>
        <p:spPr>
          <a:xfrm>
            <a:off x="658440" y="3063240"/>
            <a:ext cx="5666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8"/>
          <p:cNvSpPr/>
          <p:nvPr/>
        </p:nvSpPr>
        <p:spPr>
          <a:xfrm>
            <a:off x="1344240" y="3127320"/>
            <a:ext cx="2651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139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PROCESSO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9"/>
          <p:cNvSpPr/>
          <p:nvPr/>
        </p:nvSpPr>
        <p:spPr>
          <a:xfrm>
            <a:off x="658440" y="3703320"/>
            <a:ext cx="338292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[Qual atividade ou jornada mudou?]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20"/>
          <p:cNvSpPr/>
          <p:nvPr/>
        </p:nvSpPr>
        <p:spPr>
          <a:xfrm>
            <a:off x="4389120" y="3063240"/>
            <a:ext cx="5666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21"/>
          <p:cNvSpPr/>
          <p:nvPr/>
        </p:nvSpPr>
        <p:spPr>
          <a:xfrm>
            <a:off x="5074920" y="3127320"/>
            <a:ext cx="2651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139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USUÁRIOS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22"/>
          <p:cNvSpPr/>
          <p:nvPr/>
        </p:nvSpPr>
        <p:spPr>
          <a:xfrm>
            <a:off x="4389120" y="3703320"/>
            <a:ext cx="338292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[Quem passou a usar ou receber a solução?]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23"/>
          <p:cNvSpPr/>
          <p:nvPr/>
        </p:nvSpPr>
        <p:spPr>
          <a:xfrm>
            <a:off x="8119800" y="3063240"/>
            <a:ext cx="5666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24"/>
          <p:cNvSpPr/>
          <p:nvPr/>
        </p:nvSpPr>
        <p:spPr>
          <a:xfrm>
            <a:off x="8805600" y="3127320"/>
            <a:ext cx="2651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139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OBJETIVO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25"/>
          <p:cNvSpPr/>
          <p:nvPr/>
        </p:nvSpPr>
        <p:spPr>
          <a:xfrm>
            <a:off x="8119800" y="3703320"/>
            <a:ext cx="3382920" cy="11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[Qual resultado se buscava?]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26"/>
          <p:cNvSpPr/>
          <p:nvPr/>
        </p:nvSpPr>
        <p:spPr>
          <a:xfrm>
            <a:off x="960120" y="3456360"/>
            <a:ext cx="8458200" cy="360"/>
          </a:xfrm>
          <a:prstGeom prst="line">
            <a:avLst/>
          </a:prstGeom>
          <a:ln w="25400">
            <a:solidFill>
              <a:srgbClr val="33c6d9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ARQUITETURA DA SOLUÇÃO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Quais tecnologias sustentaram o case?</a:t>
            </a:r>
            <a:endParaRPr b="0" lang="en-US" sz="4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AI EXECUTIVE SUMMIT BRASIL  ·  MODELO PARA PAINELISTAS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TEMPO SUGERIDO  1:30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4 / 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14"/>
          <p:cNvSpPr/>
          <p:nvPr/>
        </p:nvSpPr>
        <p:spPr>
          <a:xfrm>
            <a:off x="713160" y="1682640"/>
            <a:ext cx="383760" cy="383760"/>
          </a:xfrm>
          <a:prstGeom prst="ellipse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5"/>
          <p:cNvSpPr/>
          <p:nvPr/>
        </p:nvSpPr>
        <p:spPr>
          <a:xfrm>
            <a:off x="713160" y="174636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6"/>
          <p:cNvSpPr/>
          <p:nvPr/>
        </p:nvSpPr>
        <p:spPr>
          <a:xfrm>
            <a:off x="1280160" y="1627560"/>
            <a:ext cx="51476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[Qual LLM, modelo ou tecnologia foi usada?]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17"/>
          <p:cNvSpPr/>
          <p:nvPr/>
        </p:nvSpPr>
        <p:spPr>
          <a:xfrm>
            <a:off x="713160" y="250560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8"/>
          <p:cNvSpPr/>
          <p:nvPr/>
        </p:nvSpPr>
        <p:spPr>
          <a:xfrm>
            <a:off x="713160" y="25693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9"/>
          <p:cNvSpPr/>
          <p:nvPr/>
        </p:nvSpPr>
        <p:spPr>
          <a:xfrm>
            <a:off x="1280160" y="2450520"/>
            <a:ext cx="51476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[Estrutura interna, nuvem ou híbrida?]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20"/>
          <p:cNvSpPr/>
          <p:nvPr/>
        </p:nvSpPr>
        <p:spPr>
          <a:xfrm>
            <a:off x="713160" y="332856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1"/>
          <p:cNvSpPr/>
          <p:nvPr/>
        </p:nvSpPr>
        <p:spPr>
          <a:xfrm>
            <a:off x="713160" y="339228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22"/>
          <p:cNvSpPr/>
          <p:nvPr/>
        </p:nvSpPr>
        <p:spPr>
          <a:xfrm>
            <a:off x="1280160" y="3273480"/>
            <a:ext cx="51476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[Quais dados e integrações foram necessários?]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23"/>
          <p:cNvSpPr/>
          <p:nvPr/>
        </p:nvSpPr>
        <p:spPr>
          <a:xfrm>
            <a:off x="713160" y="415152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24"/>
          <p:cNvSpPr/>
          <p:nvPr/>
        </p:nvSpPr>
        <p:spPr>
          <a:xfrm>
            <a:off x="713160" y="421524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04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25"/>
          <p:cNvSpPr/>
          <p:nvPr/>
        </p:nvSpPr>
        <p:spPr>
          <a:xfrm>
            <a:off x="1280160" y="4096440"/>
            <a:ext cx="514764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[Como segurança, privacidade e governança foram tratadas?]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26"/>
          <p:cNvSpPr/>
          <p:nvPr/>
        </p:nvSpPr>
        <p:spPr>
          <a:xfrm>
            <a:off x="6812280" y="1627560"/>
            <a:ext cx="4708800" cy="3520080"/>
          </a:xfrm>
          <a:prstGeom prst="rect">
            <a:avLst/>
          </a:prstGeom>
          <a:solidFill>
            <a:srgbClr val="0d213b">
              <a:alpha val="96000"/>
            </a:srgbClr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27"/>
          <p:cNvSpPr/>
          <p:nvPr/>
        </p:nvSpPr>
        <p:spPr>
          <a:xfrm>
            <a:off x="7040880" y="1810440"/>
            <a:ext cx="42516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DIAGRAMA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28"/>
          <p:cNvSpPr/>
          <p:nvPr/>
        </p:nvSpPr>
        <p:spPr>
          <a:xfrm>
            <a:off x="7040880" y="2157840"/>
            <a:ext cx="4251600" cy="280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[DESENHE A ARQUITETURA EM 3–5 BLOCOS]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9"/>
          <p:cNvSpPr/>
          <p:nvPr/>
        </p:nvSpPr>
        <p:spPr>
          <a:xfrm>
            <a:off x="713160" y="5257800"/>
            <a:ext cx="1069812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Se não utilizou LLM, nomeie a tecnologia sinérgica e explique sua função.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DECISÕES TÉCNICAS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Qual infraestrutura foi escolhida — e por quê?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MODELO PARA PAINELISTAS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1:15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5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14"/>
          <p:cNvSpPr/>
          <p:nvPr/>
        </p:nvSpPr>
        <p:spPr>
          <a:xfrm>
            <a:off x="658440" y="1691640"/>
            <a:ext cx="3657240" cy="1416960"/>
          </a:xfrm>
          <a:prstGeom prst="rect">
            <a:avLst/>
          </a:prstGeom>
          <a:solidFill>
            <a:srgbClr val="ffffff"/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887040" y="1874520"/>
            <a:ext cx="32000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ESCOLHA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6"/>
          <p:cNvSpPr/>
          <p:nvPr/>
        </p:nvSpPr>
        <p:spPr>
          <a:xfrm>
            <a:off x="887040" y="2221920"/>
            <a:ext cx="320004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[GPU / acelerador / serviço utilizado]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17"/>
          <p:cNvSpPr/>
          <p:nvPr/>
        </p:nvSpPr>
        <p:spPr>
          <a:xfrm>
            <a:off x="4498920" y="1691640"/>
            <a:ext cx="7113600" cy="1416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18"/>
          <p:cNvSpPr/>
          <p:nvPr/>
        </p:nvSpPr>
        <p:spPr>
          <a:xfrm>
            <a:off x="4727520" y="1874520"/>
            <a:ext cx="66564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JUSTIFICATIVA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9"/>
          <p:cNvSpPr/>
          <p:nvPr/>
        </p:nvSpPr>
        <p:spPr>
          <a:xfrm>
            <a:off x="4727520" y="2221920"/>
            <a:ext cx="665640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[Explique os critérios: carga, memória, disponibilidade, custo, latência e escalabilidade]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20"/>
          <p:cNvSpPr/>
          <p:nvPr/>
        </p:nvSpPr>
        <p:spPr>
          <a:xfrm>
            <a:off x="658440" y="3401640"/>
            <a:ext cx="10954080" cy="1188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1"/>
          <p:cNvSpPr/>
          <p:nvPr/>
        </p:nvSpPr>
        <p:spPr>
          <a:xfrm>
            <a:off x="887040" y="3584520"/>
            <a:ext cx="104968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ALTERNATIVA VÁLIDA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2"/>
          <p:cNvSpPr/>
          <p:nvPr/>
        </p:nvSpPr>
        <p:spPr>
          <a:xfrm>
            <a:off x="887040" y="3931920"/>
            <a:ext cx="104968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[Se não houve GPU dedicada, informe “não se aplica” e descreva o serviço ou infraestrutura equivalente.]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23"/>
          <p:cNvSpPr/>
          <p:nvPr/>
        </p:nvSpPr>
        <p:spPr>
          <a:xfrm>
            <a:off x="658440" y="5074920"/>
            <a:ext cx="11426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15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DECISÃO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4"/>
          <p:cNvSpPr/>
          <p:nvPr/>
        </p:nvSpPr>
        <p:spPr>
          <a:xfrm>
            <a:off x="1874520" y="5010840"/>
            <a:ext cx="89607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[Qual trade-off foi aceito e por que essa opção venceu?]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EXECUÇÃO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Como o projeto foi implantado e qual foi o CAPEX?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MODELO PARA PAINELISTAS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1:30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6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14"/>
          <p:cNvSpPr/>
          <p:nvPr/>
        </p:nvSpPr>
        <p:spPr>
          <a:xfrm>
            <a:off x="658440" y="1691640"/>
            <a:ext cx="2331360" cy="8042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15"/>
          <p:cNvSpPr/>
          <p:nvPr/>
        </p:nvSpPr>
        <p:spPr>
          <a:xfrm>
            <a:off x="786240" y="1938600"/>
            <a:ext cx="2075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[DESCOBERTA]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16"/>
          <p:cNvSpPr/>
          <p:nvPr/>
        </p:nvSpPr>
        <p:spPr>
          <a:xfrm>
            <a:off x="3017520" y="1874520"/>
            <a:ext cx="319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→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17"/>
          <p:cNvSpPr/>
          <p:nvPr/>
        </p:nvSpPr>
        <p:spPr>
          <a:xfrm>
            <a:off x="3401640" y="1691640"/>
            <a:ext cx="2331360" cy="804240"/>
          </a:xfrm>
          <a:prstGeom prst="rect">
            <a:avLst/>
          </a:prstGeom>
          <a:solidFill>
            <a:srgbClr val="e8edf1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18"/>
          <p:cNvSpPr/>
          <p:nvPr/>
        </p:nvSpPr>
        <p:spPr>
          <a:xfrm>
            <a:off x="3529440" y="1938600"/>
            <a:ext cx="2075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[PILOTO]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9"/>
          <p:cNvSpPr/>
          <p:nvPr/>
        </p:nvSpPr>
        <p:spPr>
          <a:xfrm>
            <a:off x="5760720" y="1874520"/>
            <a:ext cx="319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→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20"/>
          <p:cNvSpPr/>
          <p:nvPr/>
        </p:nvSpPr>
        <p:spPr>
          <a:xfrm>
            <a:off x="6144840" y="1691640"/>
            <a:ext cx="2331360" cy="804240"/>
          </a:xfrm>
          <a:prstGeom prst="rect">
            <a:avLst/>
          </a:prstGeom>
          <a:solidFill>
            <a:srgbClr val="e8edf1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21"/>
          <p:cNvSpPr/>
          <p:nvPr/>
        </p:nvSpPr>
        <p:spPr>
          <a:xfrm>
            <a:off x="6272640" y="1938600"/>
            <a:ext cx="2075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[IMPLANTAÇÃO]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22"/>
          <p:cNvSpPr/>
          <p:nvPr/>
        </p:nvSpPr>
        <p:spPr>
          <a:xfrm>
            <a:off x="8503920" y="1874520"/>
            <a:ext cx="3196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→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23"/>
          <p:cNvSpPr/>
          <p:nvPr/>
        </p:nvSpPr>
        <p:spPr>
          <a:xfrm>
            <a:off x="8888040" y="1691640"/>
            <a:ext cx="2331360" cy="804240"/>
          </a:xfrm>
          <a:prstGeom prst="rect">
            <a:avLst/>
          </a:prstGeom>
          <a:solidFill>
            <a:srgbClr val="e8edf1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24"/>
          <p:cNvSpPr/>
          <p:nvPr/>
        </p:nvSpPr>
        <p:spPr>
          <a:xfrm>
            <a:off x="9015840" y="1938600"/>
            <a:ext cx="20754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[ESCALA]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Shape 25"/>
          <p:cNvSpPr/>
          <p:nvPr/>
        </p:nvSpPr>
        <p:spPr>
          <a:xfrm>
            <a:off x="658440" y="2971800"/>
            <a:ext cx="3401280" cy="1371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26"/>
          <p:cNvSpPr/>
          <p:nvPr/>
        </p:nvSpPr>
        <p:spPr>
          <a:xfrm>
            <a:off x="887040" y="3154680"/>
            <a:ext cx="29440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PRAZO E PESSOAS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27"/>
          <p:cNvSpPr/>
          <p:nvPr/>
        </p:nvSpPr>
        <p:spPr>
          <a:xfrm>
            <a:off x="887040" y="3502080"/>
            <a:ext cx="294408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[Prazo total e equipe envolvida]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28"/>
          <p:cNvSpPr/>
          <p:nvPr/>
        </p:nvSpPr>
        <p:spPr>
          <a:xfrm>
            <a:off x="4251960" y="2971800"/>
            <a:ext cx="3401280" cy="1371240"/>
          </a:xfrm>
          <a:prstGeom prst="rect">
            <a:avLst/>
          </a:prstGeom>
          <a:solidFill>
            <a:srgbClr val="ffffff"/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29"/>
          <p:cNvSpPr/>
          <p:nvPr/>
        </p:nvSpPr>
        <p:spPr>
          <a:xfrm>
            <a:off x="4480560" y="3154680"/>
            <a:ext cx="29440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INVESTIMENTO INICIAL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30"/>
          <p:cNvSpPr/>
          <p:nvPr/>
        </p:nvSpPr>
        <p:spPr>
          <a:xfrm>
            <a:off x="4480560" y="3502080"/>
            <a:ext cx="294408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[CAPEX real ou faixa, moeda e período]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31"/>
          <p:cNvSpPr/>
          <p:nvPr/>
        </p:nvSpPr>
        <p:spPr>
          <a:xfrm>
            <a:off x="7845480" y="2971800"/>
            <a:ext cx="3767040" cy="1371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32"/>
          <p:cNvSpPr/>
          <p:nvPr/>
        </p:nvSpPr>
        <p:spPr>
          <a:xfrm>
            <a:off x="8074080" y="3154680"/>
            <a:ext cx="33098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FINALIDADE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33"/>
          <p:cNvSpPr/>
          <p:nvPr/>
        </p:nvSpPr>
        <p:spPr>
          <a:xfrm>
            <a:off x="8074080" y="3502080"/>
            <a:ext cx="33098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[Para que o investimento foi usado?]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34"/>
          <p:cNvSpPr/>
          <p:nvPr/>
        </p:nvSpPr>
        <p:spPr>
          <a:xfrm>
            <a:off x="658440" y="4892040"/>
            <a:ext cx="10789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Se o projeto não teve CAPEX, indique “não se aplica” e explique o modelo contratado.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5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RESULTADO ECONÔMICO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Quanto custa manter — e qual retorno foi medido?</a:t>
            </a:r>
            <a:endParaRPr b="0" lang="en-US" sz="4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33c6d9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AI EXECUTIVE SUMMIT BRASIL  ·  MODELO PARA PAINELISTAS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TEMPO SUGERIDO  1:45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bfc9d5"/>
                </a:solidFill>
                <a:effectLst/>
                <a:uFillTx/>
                <a:latin typeface="Arial"/>
                <a:ea typeface="Arial"/>
              </a:rPr>
              <a:t>7 / 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Shape 14"/>
          <p:cNvSpPr/>
          <p:nvPr/>
        </p:nvSpPr>
        <p:spPr>
          <a:xfrm>
            <a:off x="685800" y="1664280"/>
            <a:ext cx="3428640" cy="1416960"/>
          </a:xfrm>
          <a:prstGeom prst="rect">
            <a:avLst/>
          </a:prstGeom>
          <a:solidFill>
            <a:srgbClr val="0d213b">
              <a:alpha val="96000"/>
            </a:srgbClr>
          </a:solidFill>
          <a:ln w="12700">
            <a:solidFill>
              <a:srgbClr val="28425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15"/>
          <p:cNvSpPr/>
          <p:nvPr/>
        </p:nvSpPr>
        <p:spPr>
          <a:xfrm>
            <a:off x="914400" y="1847160"/>
            <a:ext cx="29714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OPERAÇÃO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6"/>
          <p:cNvSpPr/>
          <p:nvPr/>
        </p:nvSpPr>
        <p:spPr>
          <a:xfrm>
            <a:off x="914400" y="2194560"/>
            <a:ext cx="297144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[OPEX mensal ou anual + moeda]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17"/>
          <p:cNvSpPr/>
          <p:nvPr/>
        </p:nvSpPr>
        <p:spPr>
          <a:xfrm>
            <a:off x="4389120" y="1664280"/>
            <a:ext cx="3428640" cy="1416960"/>
          </a:xfrm>
          <a:prstGeom prst="rect">
            <a:avLst/>
          </a:prstGeom>
          <a:solidFill>
            <a:srgbClr val="0d213b">
              <a:alpha val="96000"/>
            </a:srgbClr>
          </a:solidFill>
          <a:ln w="254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18"/>
          <p:cNvSpPr/>
          <p:nvPr/>
        </p:nvSpPr>
        <p:spPr>
          <a:xfrm>
            <a:off x="4617720" y="1847160"/>
            <a:ext cx="29714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RETORNO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19"/>
          <p:cNvSpPr/>
          <p:nvPr/>
        </p:nvSpPr>
        <p:spPr>
          <a:xfrm>
            <a:off x="4617720" y="2194560"/>
            <a:ext cx="297144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[ROI em % ou valor — somente se medido]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20"/>
          <p:cNvSpPr/>
          <p:nvPr/>
        </p:nvSpPr>
        <p:spPr>
          <a:xfrm>
            <a:off x="8092440" y="1664280"/>
            <a:ext cx="3428640" cy="1416960"/>
          </a:xfrm>
          <a:prstGeom prst="rect">
            <a:avLst/>
          </a:prstGeom>
          <a:solidFill>
            <a:srgbClr val="0d213b">
              <a:alpha val="96000"/>
            </a:srgbClr>
          </a:solidFill>
          <a:ln w="12700">
            <a:solidFill>
              <a:srgbClr val="28425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21"/>
          <p:cNvSpPr/>
          <p:nvPr/>
        </p:nvSpPr>
        <p:spPr>
          <a:xfrm>
            <a:off x="8321040" y="1847160"/>
            <a:ext cx="297144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PREMISSAS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22"/>
          <p:cNvSpPr/>
          <p:nvPr/>
        </p:nvSpPr>
        <p:spPr>
          <a:xfrm>
            <a:off x="8321040" y="2194560"/>
            <a:ext cx="2971440" cy="703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[Período, base de comparação e fórmula]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23"/>
          <p:cNvSpPr/>
          <p:nvPr/>
        </p:nvSpPr>
        <p:spPr>
          <a:xfrm>
            <a:off x="713160" y="3575160"/>
            <a:ext cx="383760" cy="383760"/>
          </a:xfrm>
          <a:prstGeom prst="ellipse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24"/>
          <p:cNvSpPr/>
          <p:nvPr/>
        </p:nvSpPr>
        <p:spPr>
          <a:xfrm>
            <a:off x="713160" y="363924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25"/>
          <p:cNvSpPr/>
          <p:nvPr/>
        </p:nvSpPr>
        <p:spPr>
          <a:xfrm>
            <a:off x="1280160" y="3520440"/>
            <a:ext cx="9948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[Quais custos recorrentes compõem o OPEX?]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26"/>
          <p:cNvSpPr/>
          <p:nvPr/>
        </p:nvSpPr>
        <p:spPr>
          <a:xfrm>
            <a:off x="713160" y="423360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27"/>
          <p:cNvSpPr/>
          <p:nvPr/>
        </p:nvSpPr>
        <p:spPr>
          <a:xfrm>
            <a:off x="713160" y="429768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28"/>
          <p:cNvSpPr/>
          <p:nvPr/>
        </p:nvSpPr>
        <p:spPr>
          <a:xfrm>
            <a:off x="1280160" y="4178880"/>
            <a:ext cx="9948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[Que resultado foi observado: receita, economia, tempo, qualidade ou risco?]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29"/>
          <p:cNvSpPr/>
          <p:nvPr/>
        </p:nvSpPr>
        <p:spPr>
          <a:xfrm>
            <a:off x="713160" y="489204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30"/>
          <p:cNvSpPr/>
          <p:nvPr/>
        </p:nvSpPr>
        <p:spPr>
          <a:xfrm>
            <a:off x="713160" y="49561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31"/>
          <p:cNvSpPr/>
          <p:nvPr/>
        </p:nvSpPr>
        <p:spPr>
          <a:xfrm>
            <a:off x="1280160" y="4837320"/>
            <a:ext cx="9948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30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[Qual foi a fonte dos dados e o período analisado?]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32"/>
          <p:cNvSpPr/>
          <p:nvPr/>
        </p:nvSpPr>
        <p:spPr>
          <a:xfrm>
            <a:off x="713160" y="5623560"/>
            <a:ext cx="106524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30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Sem mensuração? Escreva “ROI ainda não medido” — não estime nem projete como resultado realizado.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0"/>
          <p:cNvSpPr/>
          <p:nvPr/>
        </p:nvSpPr>
        <p:spPr>
          <a:xfrm>
            <a:off x="0" y="0"/>
            <a:ext cx="118440" cy="6857640"/>
          </a:xfrm>
          <a:prstGeom prst="rect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1"/>
          <p:cNvSpPr/>
          <p:nvPr/>
        </p:nvSpPr>
        <p:spPr>
          <a:xfrm>
            <a:off x="594360" y="384120"/>
            <a:ext cx="71319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21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FECHAMENTO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594360" y="749880"/>
            <a:ext cx="1051524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00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O que aprendemos — e o que o público pode aplicar?</a:t>
            </a:r>
            <a:endParaRPr b="0" lang="en-US" sz="4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10104120" y="548640"/>
            <a:ext cx="64008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106984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5"/>
          <p:cNvSpPr/>
          <p:nvPr/>
        </p:nvSpPr>
        <p:spPr>
          <a:xfrm>
            <a:off x="11064240" y="548640"/>
            <a:ext cx="4752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6"/>
          <p:cNvSpPr/>
          <p:nvPr/>
        </p:nvSpPr>
        <p:spPr>
          <a:xfrm>
            <a:off x="11494080" y="50292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Shape 7"/>
          <p:cNvSpPr/>
          <p:nvPr/>
        </p:nvSpPr>
        <p:spPr>
          <a:xfrm>
            <a:off x="9464040" y="6199560"/>
            <a:ext cx="68580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8"/>
          <p:cNvSpPr/>
          <p:nvPr/>
        </p:nvSpPr>
        <p:spPr>
          <a:xfrm>
            <a:off x="10104120" y="615384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9"/>
          <p:cNvSpPr/>
          <p:nvPr/>
        </p:nvSpPr>
        <p:spPr>
          <a:xfrm>
            <a:off x="10698480" y="5989320"/>
            <a:ext cx="502920" cy="360"/>
          </a:xfrm>
          <a:prstGeom prst="line">
            <a:avLst/>
          </a:prstGeom>
          <a:ln w="19050">
            <a:solidFill>
              <a:srgbClr val="8aaab5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10"/>
          <p:cNvSpPr/>
          <p:nvPr/>
        </p:nvSpPr>
        <p:spPr>
          <a:xfrm>
            <a:off x="11155680" y="5943600"/>
            <a:ext cx="91080" cy="91080"/>
          </a:xfrm>
          <a:prstGeom prst="ellipse">
            <a:avLst/>
          </a:prstGeom>
          <a:solidFill>
            <a:srgbClr val="8aaab5"/>
          </a:solidFill>
          <a:ln w="12700">
            <a:solidFill>
              <a:srgbClr val="8aaab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9440" bIns="1944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11"/>
          <p:cNvSpPr/>
          <p:nvPr/>
        </p:nvSpPr>
        <p:spPr>
          <a:xfrm>
            <a:off x="567000" y="6473880"/>
            <a:ext cx="67662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pc="111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AI EXECUTIVE SUMMIT BRASIL  ·  MODELO PARA PAINELISTAS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2"/>
          <p:cNvSpPr/>
          <p:nvPr/>
        </p:nvSpPr>
        <p:spPr>
          <a:xfrm>
            <a:off x="8046720" y="6473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TEMPO SUGERIDO  1:00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13"/>
          <p:cNvSpPr/>
          <p:nvPr/>
        </p:nvSpPr>
        <p:spPr>
          <a:xfrm>
            <a:off x="10716840" y="647388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5d6878"/>
                </a:solidFill>
                <a:effectLst/>
                <a:uFillTx/>
                <a:latin typeface="Arial"/>
                <a:ea typeface="Arial"/>
              </a:rPr>
              <a:t>8 / 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14"/>
          <p:cNvSpPr/>
          <p:nvPr/>
        </p:nvSpPr>
        <p:spPr>
          <a:xfrm>
            <a:off x="658440" y="1627560"/>
            <a:ext cx="3456000" cy="1279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15"/>
          <p:cNvSpPr/>
          <p:nvPr/>
        </p:nvSpPr>
        <p:spPr>
          <a:xfrm>
            <a:off x="887040" y="1810440"/>
            <a:ext cx="29988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FUNCIONOU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16"/>
          <p:cNvSpPr/>
          <p:nvPr/>
        </p:nvSpPr>
        <p:spPr>
          <a:xfrm>
            <a:off x="887040" y="215784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[O que funcionou melhor do que o esperado?]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Shape 17"/>
          <p:cNvSpPr/>
          <p:nvPr/>
        </p:nvSpPr>
        <p:spPr>
          <a:xfrm>
            <a:off x="4370760" y="1627560"/>
            <a:ext cx="3456000" cy="1279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8"/>
          <p:cNvSpPr/>
          <p:nvPr/>
        </p:nvSpPr>
        <p:spPr>
          <a:xfrm>
            <a:off x="4599360" y="1810440"/>
            <a:ext cx="29988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NÃO FUNCIONOU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19"/>
          <p:cNvSpPr/>
          <p:nvPr/>
        </p:nvSpPr>
        <p:spPr>
          <a:xfrm>
            <a:off x="4599360" y="215784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[O que não funcionou ou precisou mudar?]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20"/>
          <p:cNvSpPr/>
          <p:nvPr/>
        </p:nvSpPr>
        <p:spPr>
          <a:xfrm>
            <a:off x="8083440" y="1627560"/>
            <a:ext cx="3456000" cy="1279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3d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21"/>
          <p:cNvSpPr/>
          <p:nvPr/>
        </p:nvSpPr>
        <p:spPr>
          <a:xfrm>
            <a:off x="8312040" y="1810440"/>
            <a:ext cx="299880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119" strike="noStrike" u="none">
                <a:solidFill>
                  <a:srgbClr val="33c6d9"/>
                </a:solidFill>
                <a:effectLst/>
                <a:uFillTx/>
                <a:latin typeface="Arial"/>
                <a:ea typeface="Arial"/>
              </a:rPr>
              <a:t>PRÓXIMO PASSO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22"/>
          <p:cNvSpPr/>
          <p:nvPr/>
        </p:nvSpPr>
        <p:spPr>
          <a:xfrm>
            <a:off x="8312040" y="215784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4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[Qual é o próximo passo do projeto?]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23"/>
          <p:cNvSpPr/>
          <p:nvPr/>
        </p:nvSpPr>
        <p:spPr>
          <a:xfrm>
            <a:off x="658440" y="340164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150" strike="noStrike" u="none">
                <a:solidFill>
                  <a:srgbClr val="d5a33e"/>
                </a:solidFill>
                <a:effectLst/>
                <a:uFillTx/>
                <a:latin typeface="Arial"/>
                <a:ea typeface="Arial"/>
              </a:rPr>
              <a:t>3 RECOMENDAÇÕES PRÁTICAS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24"/>
          <p:cNvSpPr/>
          <p:nvPr/>
        </p:nvSpPr>
        <p:spPr>
          <a:xfrm>
            <a:off x="713160" y="3877200"/>
            <a:ext cx="383760" cy="383760"/>
          </a:xfrm>
          <a:prstGeom prst="ellipse">
            <a:avLst/>
          </a:prstGeom>
          <a:solidFill>
            <a:srgbClr val="d5a33e"/>
          </a:solidFill>
          <a:ln w="12700">
            <a:solidFill>
              <a:srgbClr val="d5a33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25"/>
          <p:cNvSpPr/>
          <p:nvPr/>
        </p:nvSpPr>
        <p:spPr>
          <a:xfrm>
            <a:off x="713160" y="39409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01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26"/>
          <p:cNvSpPr/>
          <p:nvPr/>
        </p:nvSpPr>
        <p:spPr>
          <a:xfrm>
            <a:off x="1280160" y="3822120"/>
            <a:ext cx="96739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[Recomendação objetiva 1]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27"/>
          <p:cNvSpPr/>
          <p:nvPr/>
        </p:nvSpPr>
        <p:spPr>
          <a:xfrm>
            <a:off x="713160" y="449892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28"/>
          <p:cNvSpPr/>
          <p:nvPr/>
        </p:nvSpPr>
        <p:spPr>
          <a:xfrm>
            <a:off x="713160" y="456300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02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29"/>
          <p:cNvSpPr/>
          <p:nvPr/>
        </p:nvSpPr>
        <p:spPr>
          <a:xfrm>
            <a:off x="1280160" y="4443840"/>
            <a:ext cx="96739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[Recomendação objetiva 2]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30"/>
          <p:cNvSpPr/>
          <p:nvPr/>
        </p:nvSpPr>
        <p:spPr>
          <a:xfrm>
            <a:off x="713160" y="5120640"/>
            <a:ext cx="383760" cy="383760"/>
          </a:xfrm>
          <a:prstGeom prst="ellipse">
            <a:avLst/>
          </a:prstGeom>
          <a:solidFill>
            <a:srgbClr val="33c6d9"/>
          </a:solidFill>
          <a:ln w="12700">
            <a:solidFill>
              <a:srgbClr val="33c6d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31"/>
          <p:cNvSpPr/>
          <p:nvPr/>
        </p:nvSpPr>
        <p:spPr>
          <a:xfrm>
            <a:off x="713160" y="5184720"/>
            <a:ext cx="3837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07152b"/>
                </a:solidFill>
                <a:effectLst/>
                <a:uFillTx/>
                <a:latin typeface="Arial"/>
                <a:ea typeface="Arial"/>
              </a:rPr>
              <a:t>03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32"/>
          <p:cNvSpPr/>
          <p:nvPr/>
        </p:nvSpPr>
        <p:spPr>
          <a:xfrm>
            <a:off x="1280160" y="5065920"/>
            <a:ext cx="9673920" cy="51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500" strike="noStrike" u="none">
                <a:solidFill>
                  <a:srgbClr val="172033"/>
                </a:solidFill>
                <a:effectLst/>
                <a:uFillTx/>
                <a:latin typeface="Arial"/>
                <a:ea typeface="Arial"/>
              </a:rPr>
              <a:t>[Recomendação objetiva 3]</a:t>
            </a:r>
            <a:endParaRPr b="0" lang="en-US" sz="2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AI Executive Summit Brasil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2026-09-21T22:41:21Z</dcterms:created>
  <dc:creator>AI Executive Summit Brasil</dc:creator>
  <dc:description/>
  <dc:language>en-US</dc:language>
  <cp:lastModifiedBy>AI Executive Summit Brasil</cp:lastModifiedBy>
  <dcterms:modified xsi:type="dcterms:W3CDTF">2026-09-21T22:41:21Z</dcterms:modified>
  <cp:revision>1</cp:revision>
  <dc:subject>Modelo editável para apresentação de case real ou prático em painel</dc:subject>
  <dc:title>Modelo de apresentação para painelistas — 8 slides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8</vt:r8>
  </property>
  <property fmtid="{D5CDD505-2E9C-101B-9397-08002B2CF9AE}" pid="3" name="PresentationFormat">
    <vt:lpwstr>On-screen Show (16:9)</vt:lpwstr>
  </property>
  <property fmtid="{D5CDD505-2E9C-101B-9397-08002B2CF9AE}" pid="4" name="Slides">
    <vt:r8>8</vt:r8>
  </property>
</Properties>
</file>